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1200"/>
      </a:spcBef>
      <a:spcAft>
        <a:spcPts val="0"/>
      </a:spcAft>
      <a:buClrTx/>
      <a:buSzTx/>
      <a:buFont typeface="Zapf Dingbats"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ACE9E">
              <a:alpha val="68000"/>
            </a:srgbClr>
          </a:solidFill>
        </a:fill>
      </a:tcStyle>
    </a:wholeTbl>
    <a:band2H>
      <a:tcTxStyle/>
      <a:tcStyle>
        <a:tcBdr/>
        <a:fill>
          <a:solidFill>
            <a:srgbClr val="CDC194">
              <a:alpha val="68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11003"/>
              <a:lumOff val="-15119"/>
              <a:alpha val="75000"/>
            </a:schemeClr>
          </a:solidFill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14F15">
              <a:alpha val="75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14F15">
              <a:alpha val="7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anchor="b"/>
          <a:lstStyle>
            <a:lvl1pPr algn="ctr">
              <a:defRPr>
                <a:solidFill>
                  <a:srgbClr val="4F5C3F">
                    <a:alpha val="72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nature_photo_3up_background.jpeg" descr="nature_photo_3up_backgroun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647700"/>
            <a:ext cx="11747500" cy="84709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Immagine"/>
          <p:cNvSpPr>
            <a:spLocks noGrp="1"/>
          </p:cNvSpPr>
          <p:nvPr>
            <p:ph type="pic" sz="quarter" idx="13"/>
          </p:nvPr>
        </p:nvSpPr>
        <p:spPr>
          <a:xfrm>
            <a:off x="6356350" y="977900"/>
            <a:ext cx="5981700" cy="3987800"/>
          </a:xfrm>
          <a:prstGeom prst="rect">
            <a:avLst/>
          </a:prstGeom>
          <a:ln w="9525">
            <a:round/>
          </a:ln>
          <a:effectLst>
            <a:outerShdw blurRad="38100" dist="254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2" name="Immagine"/>
          <p:cNvSpPr>
            <a:spLocks noGrp="1"/>
          </p:cNvSpPr>
          <p:nvPr>
            <p:ph type="pic" sz="half" idx="14"/>
          </p:nvPr>
        </p:nvSpPr>
        <p:spPr>
          <a:xfrm>
            <a:off x="1016000" y="927100"/>
            <a:ext cx="5753100" cy="7965831"/>
          </a:xfrm>
          <a:prstGeom prst="rect">
            <a:avLst/>
          </a:prstGeom>
          <a:ln w="9525">
            <a:round/>
          </a:ln>
          <a:effectLst>
            <a:outerShdw blurRad="38100" dist="254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Immagine"/>
          <p:cNvSpPr>
            <a:spLocks noGrp="1"/>
          </p:cNvSpPr>
          <p:nvPr>
            <p:ph type="pic" sz="quarter" idx="15"/>
          </p:nvPr>
        </p:nvSpPr>
        <p:spPr>
          <a:xfrm>
            <a:off x="6627734" y="4568844"/>
            <a:ext cx="5689601" cy="4206856"/>
          </a:xfrm>
          <a:prstGeom prst="rect">
            <a:avLst/>
          </a:prstGeom>
          <a:ln w="9525">
            <a:round/>
          </a:ln>
          <a:effectLst>
            <a:outerShdw blurRad="38100" dist="254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magine"/>
          <p:cNvSpPr>
            <a:spLocks noGrp="1"/>
          </p:cNvSpPr>
          <p:nvPr>
            <p:ph type="pic" sz="half" idx="13"/>
          </p:nvPr>
        </p:nvSpPr>
        <p:spPr>
          <a:xfrm>
            <a:off x="7251700" y="1536700"/>
            <a:ext cx="5019675" cy="6692900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2" name="Titolo Testo"/>
          <p:cNvSpPr txBox="1">
            <a:spLocks noGrp="1"/>
          </p:cNvSpPr>
          <p:nvPr>
            <p:ph type="title"/>
          </p:nvPr>
        </p:nvSpPr>
        <p:spPr>
          <a:xfrm>
            <a:off x="825500" y="1511300"/>
            <a:ext cx="5854700" cy="36449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anchor="b"/>
          <a:lstStyle>
            <a:lvl1pPr algn="ctr">
              <a:lnSpc>
                <a:spcPct val="100000"/>
              </a:lnSpc>
              <a:defRPr sz="8000" spc="0">
                <a:solidFill>
                  <a:srgbClr val="4F5C3F">
                    <a:alpha val="72000"/>
                  </a:srgbClr>
                </a:solidFill>
                <a:effectLst>
                  <a:outerShdw blurRad="25400" dist="12700" dir="162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Titolo Testo</a:t>
            </a:r>
          </a:p>
        </p:txBody>
      </p:sp>
      <p:sp>
        <p:nvSpPr>
          <p:cNvPr id="1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25500" y="5143500"/>
            <a:ext cx="5854700" cy="3136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magine"/>
          <p:cNvSpPr>
            <a:spLocks noGrp="1"/>
          </p:cNvSpPr>
          <p:nvPr>
            <p:ph type="pic" sz="half" idx="13"/>
          </p:nvPr>
        </p:nvSpPr>
        <p:spPr>
          <a:xfrm>
            <a:off x="7391400" y="2705100"/>
            <a:ext cx="4673601" cy="6231467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25500" y="2705100"/>
            <a:ext cx="54229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25500" y="2705100"/>
            <a:ext cx="54229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756400" y="2705100"/>
            <a:ext cx="54229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42267" y="89916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67690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</p:spPr>
        <p:txBody>
          <a:bodyPr/>
          <a:lstStyle>
            <a:lvl1pPr>
              <a:spcBef>
                <a:spcPts val="5200"/>
              </a:spcBef>
              <a:buBlip>
                <a:blip r:embed="rId3"/>
              </a:buBlip>
              <a:defRPr sz="3600"/>
            </a:lvl1pPr>
            <a:lvl2pPr>
              <a:spcBef>
                <a:spcPts val="5200"/>
              </a:spcBef>
              <a:buBlip>
                <a:blip r:embed="rId3"/>
              </a:buBlip>
              <a:defRPr sz="3600"/>
            </a:lvl2pPr>
            <a:lvl3pPr>
              <a:spcBef>
                <a:spcPts val="5200"/>
              </a:spcBef>
              <a:buBlip>
                <a:blip r:embed="rId3"/>
              </a:buBlip>
              <a:defRPr sz="3600"/>
            </a:lvl3pPr>
            <a:lvl4pPr>
              <a:spcBef>
                <a:spcPts val="5200"/>
              </a:spcBef>
              <a:buBlip>
                <a:blip r:embed="rId3"/>
              </a:buBlip>
              <a:defRPr sz="3600"/>
            </a:lvl4pPr>
            <a:lvl5pPr>
              <a:spcBef>
                <a:spcPts val="5200"/>
              </a:spcBef>
              <a:buBlip>
                <a:blip r:embed="rId3"/>
              </a:buBlip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825500" y="3048000"/>
            <a:ext cx="11353800" cy="3556000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/>
          <a:lstStyle>
            <a:lvl1pPr algn="ctr">
              <a:defRPr sz="7800" spc="390">
                <a:solidFill>
                  <a:srgbClr val="4F5C3F">
                    <a:alpha val="72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42267" y="89916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quarter" idx="13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Immagine"/>
          <p:cNvSpPr>
            <a:spLocks noGrp="1"/>
          </p:cNvSpPr>
          <p:nvPr>
            <p:ph type="pic" sz="half" idx="14"/>
          </p:nvPr>
        </p:nvSpPr>
        <p:spPr>
          <a:xfrm>
            <a:off x="3886200" y="711200"/>
            <a:ext cx="8705699" cy="5499100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</p:spPr>
        <p:txBody>
          <a:bodyPr anchor="b"/>
          <a:lstStyle>
            <a:lvl1pPr algn="ctr">
              <a:defRPr sz="7800" spc="390"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  <a:effectLst>
            <a:outerShdw blurRad="12700" dist="25400" dir="16200000" rotWithShape="0">
              <a:srgbClr val="000000">
                <a:alpha val="3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 amp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magine"/>
          <p:cNvSpPr>
            <a:spLocks noGrp="1"/>
          </p:cNvSpPr>
          <p:nvPr>
            <p:ph type="pic" idx="13"/>
          </p:nvPr>
        </p:nvSpPr>
        <p:spPr>
          <a:xfrm>
            <a:off x="685800" y="-203200"/>
            <a:ext cx="11595100" cy="7324239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</p:spPr>
        <p:txBody>
          <a:bodyPr anchor="b"/>
          <a:lstStyle>
            <a:lvl1pPr algn="ctr">
              <a:defRPr sz="7800" spc="390"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  <a:effectLst>
            <a:outerShdw blurRad="12700" dist="25400" dir="16200000" rotWithShape="0">
              <a:srgbClr val="000000">
                <a:alpha val="3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48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latin typeface="+mj-lt"/>
                <a:ea typeface="+mj-ea"/>
                <a:cs typeface="+mj-cs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ln w="12700">
            <a:miter lim="400000"/>
          </a:ln>
          <a:effectLst>
            <a:outerShdw blurRad="12700" dist="25400" dir="16200000" rotWithShape="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360" baseline="0">
          <a:solidFill>
            <a:srgbClr val="FBF9E6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3556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1pPr>
      <a:lvl2pPr marL="8001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2pPr>
      <a:lvl3pPr marL="12446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3pPr>
      <a:lvl4pPr marL="16891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4pPr>
      <a:lvl5pPr marL="21336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5pPr>
      <a:lvl6pPr marL="25781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6pPr>
      <a:lvl7pPr marL="30226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7pPr>
      <a:lvl8pPr marL="34671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8pPr>
      <a:lvl9pPr marL="3911600" marR="0" indent="-355600" algn="l" defTabSz="584200" rtl="0" latinLnBrk="0">
        <a:lnSpc>
          <a:spcPct val="120000"/>
        </a:lnSpc>
        <a:spcBef>
          <a:spcPts val="3600"/>
        </a:spcBef>
        <a:spcAft>
          <a:spcPts val="0"/>
        </a:spcAft>
        <a:buClrTx/>
        <a:buSzPct val="40000"/>
        <a:buFont typeface="Zapf Dingbats"/>
        <a:buBlip>
          <a:blip r:embed="rId17"/>
        </a:buBlip>
        <a:tabLst/>
        <a:defRPr sz="3200" b="0" i="0" u="none" strike="noStrike" cap="none" spc="0" baseline="0">
          <a:solidFill>
            <a:srgbClr val="4F5C3F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7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arcus  Licinius   crassus"/>
          <p:cNvSpPr txBox="1">
            <a:spLocks noGrp="1"/>
          </p:cNvSpPr>
          <p:nvPr>
            <p:ph type="ctrTitle"/>
          </p:nvPr>
        </p:nvSpPr>
        <p:spPr>
          <a:xfrm>
            <a:off x="2794000" y="2870200"/>
            <a:ext cx="11353800" cy="4013200"/>
          </a:xfrm>
          <a:prstGeom prst="rect">
            <a:avLst/>
          </a:prstGeom>
        </p:spPr>
        <p:txBody>
          <a:bodyPr/>
          <a:lstStyle/>
          <a:p>
            <a:pPr>
              <a:defRPr sz="8000" b="1" spc="400"/>
            </a:pPr>
            <a:r>
              <a:t>Marcus </a:t>
            </a:r>
          </a:p>
          <a:p>
            <a:pPr>
              <a:defRPr sz="8000" b="1" spc="400"/>
            </a:pPr>
            <a:r>
              <a:t>Licinius </a:t>
            </a:r>
          </a:p>
          <a:p>
            <a:pPr>
              <a:defRPr sz="3000" b="1" spc="150"/>
            </a:pPr>
            <a:endParaRPr/>
          </a:p>
          <a:p>
            <a:pPr>
              <a:defRPr sz="8000" b="1" spc="400"/>
            </a:pPr>
            <a:r>
              <a:rPr sz="10000" spc="500"/>
              <a:t>crassus</a:t>
            </a:r>
          </a:p>
        </p:txBody>
      </p:sp>
      <p:pic>
        <p:nvPicPr>
          <p:cNvPr id="142" name="crassus.jpg" descr="cras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7" y="2108200"/>
            <a:ext cx="4269043" cy="553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apito?"/>
          <p:cNvSpPr txBox="1">
            <a:spLocks noGrp="1"/>
          </p:cNvSpPr>
          <p:nvPr>
            <p:ph type="ctrTitle"/>
          </p:nvPr>
        </p:nvSpPr>
        <p:spPr>
          <a:xfrm>
            <a:off x="-2400300" y="1562100"/>
            <a:ext cx="127381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capito?</a:t>
            </a:r>
          </a:p>
        </p:txBody>
      </p:sp>
      <p:sp>
        <p:nvSpPr>
          <p:cNvPr id="174" name="un furbetto..."/>
          <p:cNvSpPr/>
          <p:nvPr/>
        </p:nvSpPr>
        <p:spPr>
          <a:xfrm>
            <a:off x="330200" y="4787900"/>
            <a:ext cx="108585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un furbetto...</a:t>
            </a:r>
          </a:p>
        </p:txBody>
      </p:sp>
      <p:pic>
        <p:nvPicPr>
          <p:cNvPr id="175" name="Pompei1.tiff" descr="Pompei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2717800"/>
            <a:ext cx="3390900" cy="431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on usa i soldi..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Non usa i soldi...</a:t>
            </a:r>
          </a:p>
        </p:txBody>
      </p:sp>
      <p:sp>
        <p:nvSpPr>
          <p:cNvPr id="178" name="x vivere nel lusso"/>
          <p:cNvSpPr/>
          <p:nvPr/>
        </p:nvSpPr>
        <p:spPr>
          <a:xfrm>
            <a:off x="3251200" y="3911600"/>
            <a:ext cx="92837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vivere nel lusso</a:t>
            </a:r>
          </a:p>
        </p:txBody>
      </p:sp>
      <p:sp>
        <p:nvSpPr>
          <p:cNvPr id="179" name="x contarli e farci il bagno"/>
          <p:cNvSpPr/>
          <p:nvPr/>
        </p:nvSpPr>
        <p:spPr>
          <a:xfrm>
            <a:off x="749300" y="5080000"/>
            <a:ext cx="92837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contarli e farci il bagno</a:t>
            </a:r>
          </a:p>
        </p:txBody>
      </p:sp>
      <p:sp>
        <p:nvSpPr>
          <p:cNvPr id="180" name="x comprare ancora più terre"/>
          <p:cNvSpPr/>
          <p:nvPr/>
        </p:nvSpPr>
        <p:spPr>
          <a:xfrm>
            <a:off x="2019300" y="6146800"/>
            <a:ext cx="103505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comprare ancora più terre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llora? Li usa..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Allora? Li usa...</a:t>
            </a:r>
          </a:p>
        </p:txBody>
      </p:sp>
      <p:sp>
        <p:nvSpPr>
          <p:cNvPr id="183" name="x la politica"/>
          <p:cNvSpPr/>
          <p:nvPr/>
        </p:nvSpPr>
        <p:spPr>
          <a:xfrm>
            <a:off x="4381500" y="3619500"/>
            <a:ext cx="92837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la politica</a:t>
            </a:r>
          </a:p>
        </p:txBody>
      </p:sp>
      <p:sp>
        <p:nvSpPr>
          <p:cNvPr id="184" name="x diventare più potente"/>
          <p:cNvSpPr/>
          <p:nvPr/>
        </p:nvSpPr>
        <p:spPr>
          <a:xfrm>
            <a:off x="2451100" y="6045200"/>
            <a:ext cx="92837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diventare più potente</a:t>
            </a:r>
          </a:p>
        </p:txBody>
      </p:sp>
      <p:sp>
        <p:nvSpPr>
          <p:cNvPr id="185" name="x rafforzare Roma"/>
          <p:cNvSpPr/>
          <p:nvPr/>
        </p:nvSpPr>
        <p:spPr>
          <a:xfrm>
            <a:off x="533400" y="4826000"/>
            <a:ext cx="9283700" cy="1117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rafforzare Roma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Quindi... nel 71 a.C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Quindi... nel 71 a.C.</a:t>
            </a:r>
          </a:p>
        </p:txBody>
      </p:sp>
      <p:sp>
        <p:nvSpPr>
          <p:cNvPr id="188" name="finanzia l’esercito romano…"/>
          <p:cNvSpPr/>
          <p:nvPr/>
        </p:nvSpPr>
        <p:spPr>
          <a:xfrm>
            <a:off x="5537200" y="3886200"/>
            <a:ext cx="7150100" cy="3276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finanzia l’esercito romano</a:t>
            </a:r>
          </a:p>
          <a:p>
            <a:pPr>
              <a:spcBef>
                <a:spcPts val="0"/>
              </a:spcBef>
              <a:defRPr sz="5500" b="1"/>
            </a:pPr>
            <a:r>
              <a:t>che batte Spartaco</a:t>
            </a:r>
          </a:p>
        </p:txBody>
      </p:sp>
      <p:pic>
        <p:nvPicPr>
          <p:cNvPr id="189" name="spartaco_crocifissi.tiff" descr="spartaco_crocifiss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84" y="4076700"/>
            <a:ext cx="5136416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nel 70 a.C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nel 70 a.C.</a:t>
            </a:r>
          </a:p>
        </p:txBody>
      </p:sp>
      <p:sp>
        <p:nvSpPr>
          <p:cNvPr id="192" name="diventa console di Roma"/>
          <p:cNvSpPr/>
          <p:nvPr/>
        </p:nvSpPr>
        <p:spPr>
          <a:xfrm>
            <a:off x="571500" y="3898900"/>
            <a:ext cx="10477500" cy="1028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diventa console di Roma</a:t>
            </a:r>
          </a:p>
        </p:txBody>
      </p:sp>
      <p:sp>
        <p:nvSpPr>
          <p:cNvPr id="193" name="colui che dà consigli,…"/>
          <p:cNvSpPr/>
          <p:nvPr/>
        </p:nvSpPr>
        <p:spPr>
          <a:xfrm>
            <a:off x="2717800" y="5308600"/>
            <a:ext cx="9588500" cy="1790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colui che dà consigli,</a:t>
            </a:r>
          </a:p>
          <a:p>
            <a:pPr>
              <a:spcBef>
                <a:spcPts val="0"/>
              </a:spcBef>
              <a:defRPr sz="5500" b="1"/>
            </a:pPr>
            <a:r>
              <a:t>che comanda per 1 anno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el 65 a.C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nel</a:t>
            </a:r>
            <a:r>
              <a:rPr dirty="0"/>
              <a:t> 65 </a:t>
            </a:r>
            <a:r>
              <a:rPr dirty="0" err="1"/>
              <a:t>a.C</a:t>
            </a:r>
            <a:r>
              <a:rPr dirty="0"/>
              <a:t>.</a:t>
            </a:r>
          </a:p>
        </p:txBody>
      </p:sp>
      <p:sp>
        <p:nvSpPr>
          <p:cNvPr id="196" name="diventa censore di Roma"/>
          <p:cNvSpPr/>
          <p:nvPr/>
        </p:nvSpPr>
        <p:spPr>
          <a:xfrm>
            <a:off x="558800" y="3556000"/>
            <a:ext cx="10477500" cy="1028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rPr dirty="0" err="1"/>
              <a:t>diventa</a:t>
            </a:r>
            <a:r>
              <a:rPr dirty="0"/>
              <a:t> </a:t>
            </a:r>
            <a:r>
              <a:rPr dirty="0" err="1"/>
              <a:t>censore</a:t>
            </a:r>
            <a:r>
              <a:rPr dirty="0"/>
              <a:t> di Roma</a:t>
            </a:r>
          </a:p>
        </p:txBody>
      </p:sp>
      <p:sp>
        <p:nvSpPr>
          <p:cNvPr id="197" name="colui che dirige la magistratura,…"/>
          <p:cNvSpPr/>
          <p:nvPr/>
        </p:nvSpPr>
        <p:spPr>
          <a:xfrm>
            <a:off x="685800" y="4467069"/>
            <a:ext cx="11620500" cy="292433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rPr dirty="0" err="1"/>
              <a:t>colui</a:t>
            </a:r>
            <a:r>
              <a:rPr dirty="0"/>
              <a:t> che dirige la </a:t>
            </a:r>
            <a:r>
              <a:rPr dirty="0" err="1"/>
              <a:t>magistratura</a:t>
            </a:r>
            <a:r>
              <a:rPr dirty="0"/>
              <a:t>,</a:t>
            </a:r>
          </a:p>
          <a:p>
            <a:pPr>
              <a:spcBef>
                <a:spcPts val="0"/>
              </a:spcBef>
              <a:defRPr sz="5500" b="1"/>
            </a:pPr>
            <a:r>
              <a:rPr dirty="0"/>
              <a:t>che fa </a:t>
            </a:r>
            <a:r>
              <a:rPr dirty="0" err="1"/>
              <a:t>rispettare</a:t>
            </a:r>
            <a:r>
              <a:rPr dirty="0"/>
              <a:t> la </a:t>
            </a:r>
            <a:r>
              <a:rPr dirty="0" err="1"/>
              <a:t>giustizia</a:t>
            </a:r>
            <a:endParaRPr dirty="0"/>
          </a:p>
          <a:p>
            <a:pPr>
              <a:spcBef>
                <a:spcPts val="0"/>
              </a:spcBef>
              <a:defRPr sz="5500" b="1"/>
            </a:pPr>
            <a:r>
              <a:rPr dirty="0"/>
              <a:t>per 5 </a:t>
            </a:r>
            <a:r>
              <a:rPr dirty="0" err="1"/>
              <a:t>anni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el 54 a.C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nel 54 a.C.</a:t>
            </a:r>
          </a:p>
        </p:txBody>
      </p:sp>
      <p:sp>
        <p:nvSpPr>
          <p:cNvPr id="200" name="diventa governatore della Siria"/>
          <p:cNvSpPr/>
          <p:nvPr/>
        </p:nvSpPr>
        <p:spPr>
          <a:xfrm>
            <a:off x="1041400" y="4064000"/>
            <a:ext cx="5499100" cy="3111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diventa governatore della Siria</a:t>
            </a:r>
          </a:p>
        </p:txBody>
      </p:sp>
      <p:pic>
        <p:nvPicPr>
          <p:cNvPr id="201" name="REmpire-Syria.tiff" descr="REmpire-Syri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3644900"/>
            <a:ext cx="5080000" cy="375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 questo punto..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a questo punto...</a:t>
            </a:r>
          </a:p>
        </p:txBody>
      </p:sp>
      <p:sp>
        <p:nvSpPr>
          <p:cNvPr id="204" name="perde la testa"/>
          <p:cNvSpPr/>
          <p:nvPr/>
        </p:nvSpPr>
        <p:spPr>
          <a:xfrm>
            <a:off x="5613400" y="3695700"/>
            <a:ext cx="5499100" cy="11049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perde la testa</a:t>
            </a:r>
          </a:p>
        </p:txBody>
      </p:sp>
      <p:sp>
        <p:nvSpPr>
          <p:cNvPr id="205" name="forse geloso di Cesare"/>
          <p:cNvSpPr/>
          <p:nvPr/>
        </p:nvSpPr>
        <p:spPr>
          <a:xfrm>
            <a:off x="3860800" y="4978400"/>
            <a:ext cx="8420100" cy="11049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forse geloso di Cesare</a:t>
            </a:r>
          </a:p>
        </p:txBody>
      </p:sp>
      <p:sp>
        <p:nvSpPr>
          <p:cNvPr id="206" name="decide di attaccare la Persia"/>
          <p:cNvSpPr/>
          <p:nvPr/>
        </p:nvSpPr>
        <p:spPr>
          <a:xfrm>
            <a:off x="1308100" y="6261100"/>
            <a:ext cx="10198100" cy="11049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decide di attaccare la Persia</a:t>
            </a:r>
          </a:p>
        </p:txBody>
      </p:sp>
      <p:sp>
        <p:nvSpPr>
          <p:cNvPr id="207" name="nel 53 a.C."/>
          <p:cNvSpPr/>
          <p:nvPr/>
        </p:nvSpPr>
        <p:spPr>
          <a:xfrm>
            <a:off x="736600" y="4191000"/>
            <a:ext cx="2819400" cy="11049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3600" b="1">
                <a:solidFill>
                  <a:srgbClr val="9AA60E"/>
                </a:solidFill>
              </a:defRPr>
            </a:lvl1pPr>
          </a:lstStyle>
          <a:p>
            <a:r>
              <a:t>nel 53 a.C.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rassus in PERsia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Crassus in PERsia</a:t>
            </a:r>
          </a:p>
        </p:txBody>
      </p:sp>
      <p:pic>
        <p:nvPicPr>
          <p:cNvPr id="210" name="carrmap3.jpg" descr="carrma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59" y="3568700"/>
            <a:ext cx="10226069" cy="574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confitta!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sconfitta!</a:t>
            </a:r>
          </a:p>
        </p:txBody>
      </p:sp>
      <p:pic>
        <p:nvPicPr>
          <p:cNvPr id="213" name="mainstreet-1.jpg" descr="mainstree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492500"/>
            <a:ext cx="6478472" cy="394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l’esercito romano è battuto e lui decapitato"/>
          <p:cNvSpPr/>
          <p:nvPr/>
        </p:nvSpPr>
        <p:spPr>
          <a:xfrm>
            <a:off x="7188200" y="3581400"/>
            <a:ext cx="5499100" cy="3784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l’esercito romano è battuto e lui decapitato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rte bene"/>
          <p:cNvSpPr txBox="1">
            <a:spLocks noGrp="1"/>
          </p:cNvSpPr>
          <p:nvPr>
            <p:ph type="ctrTitle"/>
          </p:nvPr>
        </p:nvSpPr>
        <p:spPr>
          <a:xfrm>
            <a:off x="635000" y="1397000"/>
            <a:ext cx="11353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parte bene</a:t>
            </a:r>
          </a:p>
        </p:txBody>
      </p:sp>
      <p:sp>
        <p:nvSpPr>
          <p:cNvPr id="145" name="nasce nel 115 a.C."/>
          <p:cNvSpPr txBox="1">
            <a:spLocks noGrp="1"/>
          </p:cNvSpPr>
          <p:nvPr>
            <p:ph type="subTitle" sz="quarter" idx="1"/>
          </p:nvPr>
        </p:nvSpPr>
        <p:spPr>
          <a:xfrm>
            <a:off x="-685800" y="3619500"/>
            <a:ext cx="11353800" cy="1295400"/>
          </a:xfrm>
          <a:prstGeom prst="rect">
            <a:avLst/>
          </a:prstGeom>
        </p:spPr>
        <p:txBody>
          <a:bodyPr/>
          <a:lstStyle>
            <a:lvl1pPr>
              <a:defRPr sz="5500" b="1"/>
            </a:lvl1pPr>
          </a:lstStyle>
          <a:p>
            <a:r>
              <a:t>nasce nel 115 a.C.</a:t>
            </a:r>
          </a:p>
        </p:txBody>
      </p:sp>
      <p:sp>
        <p:nvSpPr>
          <p:cNvPr id="146" name="da padre senatore"/>
          <p:cNvSpPr/>
          <p:nvPr/>
        </p:nvSpPr>
        <p:spPr>
          <a:xfrm>
            <a:off x="1828800" y="4800600"/>
            <a:ext cx="11353800" cy="12954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da padre senatore</a:t>
            </a:r>
          </a:p>
        </p:txBody>
      </p:sp>
      <p:sp>
        <p:nvSpPr>
          <p:cNvPr id="147" name="che aveva governato la Spagna"/>
          <p:cNvSpPr/>
          <p:nvPr/>
        </p:nvSpPr>
        <p:spPr>
          <a:xfrm>
            <a:off x="635000" y="6019800"/>
            <a:ext cx="11353800" cy="12954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che aveva governato la Spagna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muore nel 53 a.C."/>
          <p:cNvSpPr txBox="1">
            <a:spLocks noGrp="1"/>
          </p:cNvSpPr>
          <p:nvPr>
            <p:ph type="ctrTitle"/>
          </p:nvPr>
        </p:nvSpPr>
        <p:spPr>
          <a:xfrm>
            <a:off x="-889000" y="1435100"/>
            <a:ext cx="147828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muore nel 53 a.C.</a:t>
            </a:r>
          </a:p>
        </p:txBody>
      </p:sp>
      <p:sp>
        <p:nvSpPr>
          <p:cNvPr id="217" name="si dice che i vincitori gli abbiano buttato dell’oro fuso in gola per soddisfare il suo continuo desiderio di ricchezza"/>
          <p:cNvSpPr/>
          <p:nvPr/>
        </p:nvSpPr>
        <p:spPr>
          <a:xfrm>
            <a:off x="698500" y="3797300"/>
            <a:ext cx="11595100" cy="37846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si dice che i vincitori gli abbiano buttato dell’oro fuso in gola per soddisfare il suo continuo desiderio di ricchezza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osÌ..."/>
          <p:cNvSpPr txBox="1">
            <a:spLocks noGrp="1"/>
          </p:cNvSpPr>
          <p:nvPr>
            <p:ph type="ctrTitle"/>
          </p:nvPr>
        </p:nvSpPr>
        <p:spPr>
          <a:xfrm>
            <a:off x="2844800" y="1549400"/>
            <a:ext cx="14782800" cy="2082800"/>
          </a:xfrm>
          <a:prstGeom prst="rect">
            <a:avLst/>
          </a:prstGeom>
        </p:spPr>
        <p:txBody>
          <a:bodyPr/>
          <a:lstStyle>
            <a:lvl1pPr algn="l">
              <a:defRPr sz="7000" b="1" spc="350"/>
            </a:lvl1pPr>
          </a:lstStyle>
          <a:p>
            <a:r>
              <a:t>cosÌ...</a:t>
            </a:r>
          </a:p>
        </p:txBody>
      </p:sp>
      <p:sp>
        <p:nvSpPr>
          <p:cNvPr id="220" name="l’espansione di Roma si ferma"/>
          <p:cNvSpPr/>
          <p:nvPr/>
        </p:nvSpPr>
        <p:spPr>
          <a:xfrm>
            <a:off x="685800" y="3924300"/>
            <a:ext cx="6743700" cy="1968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l’espansione di Roma si ferma</a:t>
            </a:r>
          </a:p>
        </p:txBody>
      </p:sp>
      <p:sp>
        <p:nvSpPr>
          <p:cNvPr id="221" name="Cesare diventa capo assoluto"/>
          <p:cNvSpPr/>
          <p:nvPr/>
        </p:nvSpPr>
        <p:spPr>
          <a:xfrm>
            <a:off x="355600" y="6184900"/>
            <a:ext cx="12738100" cy="8890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Cesare diventa capo assoluto</a:t>
            </a:r>
          </a:p>
        </p:txBody>
      </p:sp>
      <p:pic>
        <p:nvPicPr>
          <p:cNvPr id="222" name="gustus-cesare.tiff" descr="gustus-cesar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57300"/>
            <a:ext cx="3708400" cy="4500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ra... tocca a voi!"/>
          <p:cNvSpPr txBox="1">
            <a:spLocks noGrp="1"/>
          </p:cNvSpPr>
          <p:nvPr>
            <p:ph type="ctrTitle"/>
          </p:nvPr>
        </p:nvSpPr>
        <p:spPr>
          <a:xfrm>
            <a:off x="304800" y="1727200"/>
            <a:ext cx="123825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ora... tocca a voi!</a:t>
            </a:r>
          </a:p>
        </p:txBody>
      </p:sp>
      <p:sp>
        <p:nvSpPr>
          <p:cNvPr id="225" name="riscrivete la vita di Crassus"/>
          <p:cNvSpPr/>
          <p:nvPr/>
        </p:nvSpPr>
        <p:spPr>
          <a:xfrm>
            <a:off x="3130550" y="4483100"/>
            <a:ext cx="6743700" cy="19685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>
                <a:solidFill>
                  <a:srgbClr val="B92D5D"/>
                </a:solidFill>
              </a:defRPr>
            </a:lvl1pPr>
          </a:lstStyle>
          <a:p>
            <a:r>
              <a:t>riscrivete la vita di Crassus</a:t>
            </a:r>
          </a:p>
        </p:txBody>
      </p:sp>
      <p:pic>
        <p:nvPicPr>
          <p:cNvPr id="226" name="04 d) Lift me up-1.mov" descr="04 d) Lift me up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03100" y="88011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0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ine"/>
          <p:cNvSpPr txBox="1">
            <a:spLocks noGrp="1"/>
          </p:cNvSpPr>
          <p:nvPr>
            <p:ph type="ctrTitle"/>
          </p:nvPr>
        </p:nvSpPr>
        <p:spPr>
          <a:xfrm>
            <a:off x="304800" y="3289300"/>
            <a:ext cx="123825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fine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venta... paperone"/>
          <p:cNvSpPr txBox="1">
            <a:spLocks noGrp="1"/>
          </p:cNvSpPr>
          <p:nvPr>
            <p:ph type="ctrTitle"/>
          </p:nvPr>
        </p:nvSpPr>
        <p:spPr>
          <a:xfrm>
            <a:off x="520700" y="1498600"/>
            <a:ext cx="119634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diventa... paperone</a:t>
            </a:r>
          </a:p>
        </p:txBody>
      </p:sp>
      <p:sp>
        <p:nvSpPr>
          <p:cNvPr id="150" name="l’uomo più ricco di Roma"/>
          <p:cNvSpPr/>
          <p:nvPr/>
        </p:nvSpPr>
        <p:spPr>
          <a:xfrm>
            <a:off x="5969000" y="4648200"/>
            <a:ext cx="6426200" cy="22352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l’uomo più ricco di Roma</a:t>
            </a:r>
          </a:p>
        </p:txBody>
      </p:sp>
      <p:pic>
        <p:nvPicPr>
          <p:cNvPr id="151" name="ZioPaperone.tiff" descr="ZioPaper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400"/>
            <a:ext cx="47371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vrÀ 7000 talenti"/>
          <p:cNvSpPr txBox="1">
            <a:spLocks noGrp="1"/>
          </p:cNvSpPr>
          <p:nvPr>
            <p:ph type="ctrTitle"/>
          </p:nvPr>
        </p:nvSpPr>
        <p:spPr>
          <a:xfrm>
            <a:off x="520700" y="1485900"/>
            <a:ext cx="119634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avrÀ 7000 talenti</a:t>
            </a:r>
          </a:p>
        </p:txBody>
      </p:sp>
      <p:sp>
        <p:nvSpPr>
          <p:cNvPr id="154" name="cioè settemila volte 33 kg d’oro…"/>
          <p:cNvSpPr/>
          <p:nvPr/>
        </p:nvSpPr>
        <p:spPr>
          <a:xfrm>
            <a:off x="355600" y="4013200"/>
            <a:ext cx="6934200" cy="3314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cioè settemila volte 33 kg d’oro</a:t>
            </a:r>
          </a:p>
          <a:p>
            <a:pPr>
              <a:spcBef>
                <a:spcPts val="0"/>
              </a:spcBef>
              <a:defRPr sz="5500" b="1"/>
            </a:pPr>
            <a:r>
              <a:t>= 200 milioni di €</a:t>
            </a:r>
          </a:p>
        </p:txBody>
      </p:sp>
      <p:pic>
        <p:nvPicPr>
          <p:cNvPr id="155" name="Nova-Roma.tiff" descr="Nova-Rom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448" y="4267200"/>
            <a:ext cx="5016753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ttenuti..."/>
          <p:cNvSpPr txBox="1">
            <a:spLocks noGrp="1"/>
          </p:cNvSpPr>
          <p:nvPr>
            <p:ph type="ctrTitle"/>
          </p:nvPr>
        </p:nvSpPr>
        <p:spPr>
          <a:xfrm>
            <a:off x="520700" y="1485900"/>
            <a:ext cx="119634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ottenuti...</a:t>
            </a:r>
          </a:p>
        </p:txBody>
      </p:sp>
      <p:sp>
        <p:nvSpPr>
          <p:cNvPr id="158" name="grazie a papà!"/>
          <p:cNvSpPr/>
          <p:nvPr/>
        </p:nvSpPr>
        <p:spPr>
          <a:xfrm>
            <a:off x="660400" y="4102100"/>
            <a:ext cx="6934200" cy="11811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grazie a papà!</a:t>
            </a:r>
          </a:p>
        </p:txBody>
      </p:sp>
      <p:sp>
        <p:nvSpPr>
          <p:cNvPr id="159" name="x le sue capacità!"/>
          <p:cNvSpPr/>
          <p:nvPr/>
        </p:nvSpPr>
        <p:spPr>
          <a:xfrm>
            <a:off x="4356100" y="5600700"/>
            <a:ext cx="6934200" cy="11811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spcBef>
                <a:spcPts val="0"/>
              </a:spcBef>
              <a:defRPr sz="5500" b="1"/>
            </a:lvl1pPr>
          </a:lstStyle>
          <a:p>
            <a:r>
              <a:t>x le sue capacità!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1. le terre"/>
          <p:cNvSpPr txBox="1">
            <a:spLocks noGrp="1"/>
          </p:cNvSpPr>
          <p:nvPr>
            <p:ph type="ctrTitle"/>
          </p:nvPr>
        </p:nvSpPr>
        <p:spPr>
          <a:xfrm>
            <a:off x="520700" y="1511300"/>
            <a:ext cx="119634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1. le terre</a:t>
            </a:r>
          </a:p>
        </p:txBody>
      </p:sp>
      <p:sp>
        <p:nvSpPr>
          <p:cNvPr id="162" name="come tutti i ricchi dell’epoca…"/>
          <p:cNvSpPr/>
          <p:nvPr/>
        </p:nvSpPr>
        <p:spPr>
          <a:xfrm>
            <a:off x="1079500" y="3962400"/>
            <a:ext cx="10464800" cy="3035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 come tutti i ricchi dell’epoca</a:t>
            </a:r>
          </a:p>
          <a:p>
            <a:pPr>
              <a:spcBef>
                <a:spcPts val="0"/>
              </a:spcBef>
              <a:defRPr sz="5500" b="1"/>
            </a:pPr>
            <a:r>
              <a:t>è un proprietario fondiario</a:t>
            </a:r>
          </a:p>
          <a:p>
            <a:pPr>
              <a:spcBef>
                <a:spcPts val="0"/>
              </a:spcBef>
              <a:defRPr sz="5500" b="1"/>
            </a:pPr>
            <a:r>
              <a:t>che vive del lavoro degli altri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2. MINIERE d’Argento"/>
          <p:cNvSpPr txBox="1">
            <a:spLocks noGrp="1"/>
          </p:cNvSpPr>
          <p:nvPr>
            <p:ph type="ctrTitle"/>
          </p:nvPr>
        </p:nvSpPr>
        <p:spPr>
          <a:xfrm>
            <a:off x="127000" y="1600200"/>
            <a:ext cx="127381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2. MINIERE d’Argento</a:t>
            </a:r>
          </a:p>
        </p:txBody>
      </p:sp>
      <p:sp>
        <p:nvSpPr>
          <p:cNvPr id="165" name="nella penisola iberica…"/>
          <p:cNvSpPr/>
          <p:nvPr/>
        </p:nvSpPr>
        <p:spPr>
          <a:xfrm>
            <a:off x="1130300" y="4191000"/>
            <a:ext cx="10464800" cy="20828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nella penisola iberica</a:t>
            </a:r>
          </a:p>
          <a:p>
            <a:pPr>
              <a:spcBef>
                <a:spcPts val="0"/>
              </a:spcBef>
              <a:defRPr sz="5500" b="1"/>
            </a:pPr>
            <a:r>
              <a:t>che era in mano a papà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3. vendita di schiavi"/>
          <p:cNvSpPr txBox="1">
            <a:spLocks noGrp="1"/>
          </p:cNvSpPr>
          <p:nvPr>
            <p:ph type="ctrTitle"/>
          </p:nvPr>
        </p:nvSpPr>
        <p:spPr>
          <a:xfrm>
            <a:off x="127000" y="1600200"/>
            <a:ext cx="127381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3. vendita di schiavi</a:t>
            </a:r>
          </a:p>
        </p:txBody>
      </p:sp>
      <p:sp>
        <p:nvSpPr>
          <p:cNvPr id="168" name="lui si occupa di persona…"/>
          <p:cNvSpPr/>
          <p:nvPr/>
        </p:nvSpPr>
        <p:spPr>
          <a:xfrm>
            <a:off x="901700" y="4102100"/>
            <a:ext cx="10858500" cy="2806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lui si occupa di persona</a:t>
            </a:r>
          </a:p>
          <a:p>
            <a:pPr>
              <a:spcBef>
                <a:spcPts val="0"/>
              </a:spcBef>
              <a:defRPr sz="5500" b="1"/>
            </a:pPr>
            <a:r>
              <a:t>della formazione degli schiavi</a:t>
            </a:r>
          </a:p>
          <a:p>
            <a:pPr>
              <a:spcBef>
                <a:spcPts val="0"/>
              </a:spcBef>
              <a:defRPr sz="5500" b="1"/>
            </a:pPr>
            <a:r>
              <a:t>poi venduti con bel profitto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4. speculazione"/>
          <p:cNvSpPr txBox="1">
            <a:spLocks noGrp="1"/>
          </p:cNvSpPr>
          <p:nvPr>
            <p:ph type="ctrTitle"/>
          </p:nvPr>
        </p:nvSpPr>
        <p:spPr>
          <a:xfrm>
            <a:off x="127000" y="1600200"/>
            <a:ext cx="12738100" cy="2082800"/>
          </a:xfrm>
          <a:prstGeom prst="rect">
            <a:avLst/>
          </a:prstGeom>
        </p:spPr>
        <p:txBody>
          <a:bodyPr/>
          <a:lstStyle>
            <a:lvl1pPr>
              <a:defRPr sz="7000" b="1" spc="350"/>
            </a:lvl1pPr>
          </a:lstStyle>
          <a:p>
            <a:r>
              <a:t>4. speculazione</a:t>
            </a:r>
          </a:p>
        </p:txBody>
      </p:sp>
      <p:sp>
        <p:nvSpPr>
          <p:cNvPr id="171" name="compra case incendiate…"/>
          <p:cNvSpPr/>
          <p:nvPr/>
        </p:nvSpPr>
        <p:spPr>
          <a:xfrm>
            <a:off x="901700" y="4102100"/>
            <a:ext cx="10858500" cy="28067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0"/>
              </a:spcBef>
              <a:defRPr sz="5500" b="1"/>
            </a:pPr>
            <a:r>
              <a:t>compra case incendiate</a:t>
            </a:r>
          </a:p>
          <a:p>
            <a:pPr>
              <a:spcBef>
                <a:spcPts val="0"/>
              </a:spcBef>
              <a:defRPr sz="5500" b="1"/>
            </a:pPr>
            <a:r>
              <a:t>le rimette a posto</a:t>
            </a:r>
          </a:p>
          <a:p>
            <a:pPr>
              <a:spcBef>
                <a:spcPts val="0"/>
              </a:spcBef>
              <a:defRPr sz="5500" b="1"/>
            </a:pPr>
            <a:r>
              <a:t>poi le vende con bel profitto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oefler Text"/>
        <a:ea typeface="Hoefler Text"/>
        <a:cs typeface="Hoefler Text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200"/>
          </a:spcBef>
          <a:spcAft>
            <a:spcPts val="0"/>
          </a:spcAft>
          <a:buClrTx/>
          <a:buSzTx/>
          <a:buFont typeface="Zapf Dingbats"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oefler Text"/>
        <a:ea typeface="Hoefler Text"/>
        <a:cs typeface="Hoefler Text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1200"/>
          </a:spcBef>
          <a:spcAft>
            <a:spcPts val="0"/>
          </a:spcAft>
          <a:buClrTx/>
          <a:buSzTx/>
          <a:buFont typeface="Zapf Dingbats"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Macintosh PowerPoint</Application>
  <PresentationFormat>Personalizzato</PresentationFormat>
  <Paragraphs>71</Paragraphs>
  <Slides>23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Georgia</vt:lpstr>
      <vt:lpstr>Hoefler Text</vt:lpstr>
      <vt:lpstr>Lucida Grande</vt:lpstr>
      <vt:lpstr>Palatino</vt:lpstr>
      <vt:lpstr>Zapf Dingbats</vt:lpstr>
      <vt:lpstr>Kyoto</vt:lpstr>
      <vt:lpstr>Marcus  Licinius   crassus</vt:lpstr>
      <vt:lpstr>parte bene</vt:lpstr>
      <vt:lpstr>diventa... paperone</vt:lpstr>
      <vt:lpstr>avrÀ 7000 talenti</vt:lpstr>
      <vt:lpstr>ottenuti...</vt:lpstr>
      <vt:lpstr>1. le terre</vt:lpstr>
      <vt:lpstr>2. MINIERE d’Argento</vt:lpstr>
      <vt:lpstr>3. vendita di schiavi</vt:lpstr>
      <vt:lpstr>4. speculazione</vt:lpstr>
      <vt:lpstr>capito?</vt:lpstr>
      <vt:lpstr>Non usa i soldi...</vt:lpstr>
      <vt:lpstr>Allora? Li usa...</vt:lpstr>
      <vt:lpstr>Quindi... nel 71 a.C.</vt:lpstr>
      <vt:lpstr>nel 70 a.C.</vt:lpstr>
      <vt:lpstr>nel 65 a.C.</vt:lpstr>
      <vt:lpstr>nel 54 a.C.</vt:lpstr>
      <vt:lpstr>a questo punto...</vt:lpstr>
      <vt:lpstr>Crassus in PERsia</vt:lpstr>
      <vt:lpstr>sconfitta!</vt:lpstr>
      <vt:lpstr>muore nel 53 a.C.</vt:lpstr>
      <vt:lpstr>cosÌ...</vt:lpstr>
      <vt:lpstr>ora... tocca a voi!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 Licinius   crassus</dc:title>
  <cp:lastModifiedBy>Gian Franco Pordenone</cp:lastModifiedBy>
  <cp:revision>1</cp:revision>
  <dcterms:modified xsi:type="dcterms:W3CDTF">2020-05-14T18:31:46Z</dcterms:modified>
</cp:coreProperties>
</file>