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7" r:id="rId10"/>
    <p:sldId id="266" r:id="rId11"/>
    <p:sldId id="262" r:id="rId12"/>
    <p:sldId id="272" r:id="rId13"/>
    <p:sldId id="268" r:id="rId14"/>
    <p:sldId id="269" r:id="rId15"/>
    <p:sldId id="270" r:id="rId16"/>
    <p:sldId id="271" r:id="rId17"/>
    <p:sldId id="26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3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A1D08E-8A9F-4B54-A5DC-B52D110753BE}" type="datetime1">
              <a:rPr lang="it-IT" smtClean="0"/>
              <a:t>22/02/25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E1426A-FEA2-4562-8B81-624F47BF2E70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i="1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57357D53-8FB3-4E65-898F-CE944B0347C8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95BFD7-91A4-478D-8FD9-9CEB30EEA1D7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21F72-A3A7-4E18-B26E-DF4DCD533BA2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083475-3B2C-4257-97FB-E5566CB3FAF8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2612B-950C-4B69-B3CC-A899FF39363D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i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F6C6B6-6359-4C94-ABF9-C406F36C33CA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5DF46-A41A-4BE5-9396-C6E7ECBE5CF6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6F3B3-053B-47CE-B08C-DE0DB4B8B5D8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019651-76A1-4332-BBF9-B85C4D198B2F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C01DF8-12BB-40A3-9942-F3CAFDB4905A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5025F-F07F-4E77-AE38-5F985DA144BA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  <a:p>
            <a:pPr lvl="5" rtl="0"/>
            <a:r>
              <a:rPr lang="it-IT" noProof="0"/>
              <a:t>Sesto livello</a:t>
            </a:r>
          </a:p>
          <a:p>
            <a:pPr lvl="6" rtl="0"/>
            <a:r>
              <a:rPr lang="it-IT" noProof="0"/>
              <a:t>Settimo livello</a:t>
            </a:r>
          </a:p>
          <a:p>
            <a:pPr lvl="7" rtl="0"/>
            <a:r>
              <a:rPr lang="it-IT" noProof="0"/>
              <a:t>Ottavo livello</a:t>
            </a:r>
          </a:p>
          <a:p>
            <a:pPr lvl="8" rtl="0"/>
            <a:r>
              <a:rPr lang="it-IT" noProof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120D766-8702-4376-BA25-6EE9DAAC971C}" type="datetime1">
              <a:rPr lang="it-IT" noProof="0" smtClean="0"/>
              <a:t>22/02/25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/>
              <a:t>‹N›</a:t>
            </a:fld>
            <a:endParaRPr lang="it-IT" noProof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104900" y="2346216"/>
            <a:ext cx="5734050" cy="216557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it-IT" sz="2800" dirty="0"/>
              <a:t>Spesso il mal di </a:t>
            </a:r>
            <a:r>
              <a:rPr lang="it-IT" sz="2800"/>
              <a:t>vivere </a:t>
            </a:r>
            <a:br>
              <a:rPr lang="it-IT" sz="2800"/>
            </a:br>
            <a:r>
              <a:rPr lang="it-IT" sz="2800"/>
              <a:t>ho </a:t>
            </a:r>
            <a:r>
              <a:rPr lang="it-IT" sz="2800" dirty="0"/>
              <a:t>incontrato</a:t>
            </a:r>
            <a:br>
              <a:rPr lang="it-IT" dirty="0"/>
            </a:br>
            <a:br>
              <a:rPr lang="it-IT" dirty="0"/>
            </a:br>
            <a:r>
              <a:rPr lang="it-IT" sz="2000" dirty="0"/>
              <a:t>Eugenio Montale 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Simone e Daniel – 4E 2025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250308-423A-4A4C-9D76-5D2EE4371C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76844D-1E0B-4137-B5D0-874AA0CE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63" y="1326841"/>
            <a:ext cx="2906744" cy="41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1FADF-6873-F562-1964-D2D045F5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it-IT" dirty="0"/>
              <a:t>Poesia</a:t>
            </a:r>
            <a:endParaRPr lang="it-CH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155F64-3529-B9F5-ED32-6F5C0D14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663" cy="823913"/>
          </a:xfrm>
        </p:spPr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Spesso il mal di vivere ho incontrato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6202C3-62D9-DC0C-0D2F-AB6C087E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415269"/>
            <a:ext cx="5279571" cy="4025673"/>
          </a:xfrm>
        </p:spPr>
        <p:txBody>
          <a:bodyPr>
            <a:normAutofit/>
          </a:bodyPr>
          <a:lstStyle/>
          <a:p>
            <a:pPr marL="0" indent="0" algn="l" fontAlgn="base">
              <a:lnSpc>
                <a:spcPts val="1950"/>
              </a:lnSpc>
              <a:spcAft>
                <a:spcPts val="1500"/>
              </a:spcAft>
              <a:buNone/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lnSpc>
                <a:spcPts val="1950"/>
              </a:lnSpc>
              <a:spcAft>
                <a:spcPts val="1500"/>
              </a:spcAft>
              <a:buNone/>
            </a:pP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Spesso il male di vivere ho incontrato:</a:t>
            </a:r>
            <a:b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era il rivo strozzato che gorgoglia,</a:t>
            </a:r>
            <a:b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era l’incartocciarsi della foglia</a:t>
            </a:r>
            <a:b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riarsa, era il cavallo stramazzato.</a:t>
            </a:r>
            <a:b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lnSpc>
                <a:spcPts val="1950"/>
              </a:lnSpc>
              <a:spcAft>
                <a:spcPts val="1500"/>
              </a:spcAft>
              <a:buNone/>
            </a:pP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 non seppi, fuori del prodigio</a:t>
            </a:r>
            <a:b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 schiude la divina Indifferenza:</a:t>
            </a:r>
            <a:b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era la statua nella sonnolenza</a:t>
            </a:r>
            <a:b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meriggio, e la nuvola, e il falco alto levato</a:t>
            </a:r>
            <a:r>
              <a:rPr lang="it-IT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69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BCB43-4162-3D92-5B03-F6C550DA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Analisi metrica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73176F-A7D3-3F35-31A6-579AB9A36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899" y="1485900"/>
            <a:ext cx="9980681" cy="5078186"/>
          </a:xfrm>
        </p:spPr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composta da due quartine (strofe con 4 versi)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Rime: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sono incrociate (ABBA) (CDDC)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Ritmo: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alterna accenti, creando un effetto di tensione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Censure: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versi con lunge pause per accentuare una riflessione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Musicalità: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parole come </a:t>
            </a:r>
            <a:r>
              <a:rPr lang="it-CH" i="1" dirty="0">
                <a:latin typeface="Arial" panose="020B0604020202020204" pitchFamily="34" charset="0"/>
                <a:cs typeface="Arial" panose="020B0604020202020204" pitchFamily="34" charset="0"/>
              </a:rPr>
              <a:t>foglia riarsa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creando suoni duri 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Struttura frasi: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brevi e coordinate creando un senso di immediatezza</a:t>
            </a:r>
          </a:p>
          <a:p>
            <a:pPr marL="0" indent="0">
              <a:buNone/>
            </a:pPr>
            <a:endParaRPr lang="it-CH" i="1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1469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D4C45-B5D5-2063-D893-15541E0B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Analisi linguistica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3B692D-A3B4-CD0B-5AA4-4F2A1F6E0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363436"/>
            <a:ext cx="9980682" cy="4808764"/>
          </a:xfrm>
        </p:spPr>
        <p:txBody>
          <a:bodyPr/>
          <a:lstStyle/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Lessico: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termini forti come </a:t>
            </a:r>
            <a:r>
              <a:rPr lang="it-CH" i="1" dirty="0">
                <a:latin typeface="Arial" panose="020B0604020202020204" pitchFamily="34" charset="0"/>
                <a:cs typeface="Arial" panose="020B0604020202020204" pitchFamily="34" charset="0"/>
              </a:rPr>
              <a:t>cavallo stramazzato 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Ripetizioni: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uso costante di </a:t>
            </a:r>
            <a:r>
              <a:rPr lang="it-CH" i="1" dirty="0">
                <a:latin typeface="Arial" panose="020B0604020202020204" pitchFamily="34" charset="0"/>
                <a:cs typeface="Arial" panose="020B0604020202020204" pitchFamily="34" charset="0"/>
              </a:rPr>
              <a:t>era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crea un ritmo ordinato 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Elenco di immagini: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far capire che può essere espressa in diversi modi una determinata cosa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Trasformazione: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elementi naturali in condizioni umane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Contrasto: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testo molto triste ma che verso la fine fa capire che si può andare oltre al dolore</a:t>
            </a:r>
          </a:p>
          <a:p>
            <a:endParaRPr lang="it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8390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ADDAA2-861C-A0BA-0A8E-DC017CD7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Analisi retorica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9F4DAB-5438-F8FB-640B-F71D49D16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899" y="1502229"/>
            <a:ext cx="9980681" cy="4669971"/>
          </a:xfrm>
        </p:spPr>
        <p:txBody>
          <a:bodyPr/>
          <a:lstStyle/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Metafore: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utilizza la natura (es. la foglia, il cavallo,)  per rappresentare il dolore e la sofferenza umana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Ripetizione metafore: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utilizzate molte volte per fare capire che il dolore può essere manifestato in diversi modi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Ripetizione parola: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era per dare un senso di continuità e inevitabilità al dolore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Simboli: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ogni elemento naturale rappresenta un concetto profondo: la foglia (fragilità), falco (libertà e speranza), ecc.</a:t>
            </a:r>
          </a:p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Tono: </a:t>
            </a:r>
            <a:r>
              <a:rPr lang="it-CH" dirty="0">
                <a:latin typeface="Arial" panose="020B0604020202020204" pitchFamily="34" charset="0"/>
                <a:cs typeface="Arial" panose="020B0604020202020204" pitchFamily="34" charset="0"/>
              </a:rPr>
              <a:t>linguaggio diretto crea un’atmosfera che fa riflettere</a:t>
            </a:r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9199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FINE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EE5279-EF2D-45D1-A02B-A293774D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582354"/>
            <a:ext cx="4769095" cy="480719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7E4D86-0A7E-4539-9D83-C3AE056F81FF}"/>
              </a:ext>
            </a:extLst>
          </p:cNvPr>
          <p:cNvSpPr txBox="1"/>
          <p:nvPr/>
        </p:nvSpPr>
        <p:spPr>
          <a:xfrm>
            <a:off x="6267796" y="1695796"/>
            <a:ext cx="51372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Grazie mille per l’attenzione</a:t>
            </a:r>
            <a:r>
              <a:rPr lang="it-CH" dirty="0"/>
              <a:t>.</a:t>
            </a:r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Indice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Biografia</a:t>
            </a:r>
          </a:p>
          <a:p>
            <a:pPr rt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Origine familiare</a:t>
            </a:r>
          </a:p>
          <a:p>
            <a:pPr rt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propria famiglia</a:t>
            </a:r>
          </a:p>
          <a:p>
            <a:pPr rt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</a:p>
          <a:p>
            <a:pPr rt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Carriera professionale</a:t>
            </a:r>
          </a:p>
          <a:p>
            <a:pPr rt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Successi letterari</a:t>
            </a:r>
          </a:p>
          <a:p>
            <a:pPr marL="0" indent="0" rtl="0">
              <a:buNone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Poesia</a:t>
            </a:r>
          </a:p>
          <a:p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Informazioni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poesia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Lettura poesia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Analisi metrica, linguistica e retorica</a:t>
            </a:r>
          </a:p>
          <a:p>
            <a:pPr rtl="0"/>
            <a:endParaRPr lang="it-IT" dirty="0"/>
          </a:p>
        </p:txBody>
      </p:sp>
      <p:pic>
        <p:nvPicPr>
          <p:cNvPr id="4098" name="Picture 2" descr="Ritratto fotografico di Eugenio Montale | Letteratura | Rai Cultura">
            <a:extLst>
              <a:ext uri="{FF2B5EF4-FFF2-40B4-BE49-F238E27FC236}">
                <a16:creationId xmlns:a16="http://schemas.microsoft.com/office/drawing/2014/main" id="{B49A7EB1-8E71-482A-8694-69E3CA8F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29" y="1600201"/>
            <a:ext cx="4378678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5659" y="0"/>
            <a:ext cx="9980682" cy="1096962"/>
          </a:xfrm>
        </p:spPr>
        <p:txBody>
          <a:bodyPr rtlCol="0"/>
          <a:lstStyle/>
          <a:p>
            <a:pPr rtl="0"/>
            <a:r>
              <a:rPr lang="it-IT" dirty="0"/>
              <a:t>Origine Familiare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992EB2F-CB46-4513-AA78-328585E37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5068" y="1651797"/>
            <a:ext cx="1174231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Nome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Eugenio Montale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di nascita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12 ottobre 1896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Luogo di nascita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Genova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Origine familiare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borghesia commerciale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Padre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Domenico Montale, commerciante di prodotti chimici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Madre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Giuseppina Ricci, proveniente da una famiglia di tradizioni religiose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Fratelli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Eugenio era l’ultimo di sei figli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Influenze culturali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il fratello maggiore gli trasmise la passione per la musica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Contrasto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educazione pragmatica della famiglia, ma inclinazione personale verso letteratura e arte.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Eugenio Montale - Wikipedia">
            <a:extLst>
              <a:ext uri="{FF2B5EF4-FFF2-40B4-BE49-F238E27FC236}">
                <a16:creationId xmlns:a16="http://schemas.microsoft.com/office/drawing/2014/main" id="{2FD2B13B-2623-4DEB-A653-68FBF8D1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95" y="1466418"/>
            <a:ext cx="1926129" cy="307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 propria famiglia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592CE93-712D-43DE-A9BC-5A532AB79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85600" y="6599238"/>
            <a:ext cx="228929" cy="894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CH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CCFD74A-D0C1-4605-B6CB-F19F88F16A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028700" y="1651677"/>
            <a:ext cx="9163086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Moglie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Nome: Drusilla Tanzi. 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Soprannome: "La Mosca" (dato da Montale per un lieve difetto agli occhi). 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Matrimonio: Sposati civilmente nel 1962. 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Ruolo: Figura centrale nella vita del poeta, ispiratrice di alcune poesie,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soprattutto dopo la sua morte nel 1963 (</a:t>
            </a:r>
            <a:r>
              <a:rPr kumimoji="0" lang="it-CH" altLang="it-CH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Satura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Figli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Nessun </a:t>
            </a:r>
            <a:r>
              <a:rPr lang="it-CH" altLang="it-CH" sz="2000" dirty="0">
                <a:latin typeface="Arial" panose="020B0604020202020204" pitchFamily="34" charset="0"/>
              </a:rPr>
              <a:t>figlio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Eugenio Montale e Drusilla Tanzi, quando l'amore diventa poesia - La  Testata Magazine">
            <a:extLst>
              <a:ext uri="{FF2B5EF4-FFF2-40B4-BE49-F238E27FC236}">
                <a16:creationId xmlns:a16="http://schemas.microsoft.com/office/drawing/2014/main" id="{80991171-7F4C-4B5F-AB5F-EA465C8E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47" y="4185615"/>
            <a:ext cx="3638020" cy="21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Formazione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A45AEB-28F9-4029-8E69-8340832E75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3833" y="2104873"/>
            <a:ext cx="1125712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Studi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Diploma in ragioneria, senza frequentare l'università.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Cultura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Autodidatta in lingue straniere (francese, inglese) e filosofia (Schopenhauer, Nietzsche),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influenzato da autori come Baudelaire, Eliot, e Leopardi.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Musica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Passione per il canto, abbandonata dopo lezioni per diventare baritono.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Esperienze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Partecipò alla Prima Guerra Mondiale e frequentò circoli letterari,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incontrando intellettuali come Svevo e Saba.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Eugenio Montale aveva 5 in pagella in chimica">
            <a:extLst>
              <a:ext uri="{FF2B5EF4-FFF2-40B4-BE49-F238E27FC236}">
                <a16:creationId xmlns:a16="http://schemas.microsoft.com/office/drawing/2014/main" id="{D296BC7F-4350-49EA-B594-1BEC6EF58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4398126"/>
            <a:ext cx="3775364" cy="21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1B039-6596-4A5B-A83B-D6D91D1F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Successi letterari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AAB630-DCB9-4801-B7AA-9E883455EE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4900" y="1861753"/>
            <a:ext cx="9469259" cy="465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Titolo e Raccolta: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it-CH" altLang="it-CH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Meriggiare pallido e assorto", 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 </a:t>
            </a:r>
            <a:r>
              <a:rPr kumimoji="0" lang="it-CH" altLang="it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Ossi di seppia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(1925).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CH" altLang="it-CH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Versi famosi: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"Com’è tutta la vita e il suo travaglio / in questo seguitare una muraglia /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che ha in cima cocci aguzzi di bottiglia."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Messaggio: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poesia riflette sull'impossibilità di trovare risposte definitive sul senso della vita,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rappresentando una condizione di sofferenza e alienazione.</a:t>
            </a:r>
          </a:p>
        </p:txBody>
      </p:sp>
      <p:pic>
        <p:nvPicPr>
          <p:cNvPr id="1027" name="Picture 3" descr="I migliori libri di Eugenio Montale, Nobel per la letteratura nel 1975">
            <a:extLst>
              <a:ext uri="{FF2B5EF4-FFF2-40B4-BE49-F238E27FC236}">
                <a16:creationId xmlns:a16="http://schemas.microsoft.com/office/drawing/2014/main" id="{A02552B3-110B-483D-B55E-B817B153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898" y="1370074"/>
            <a:ext cx="2274804" cy="27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Carriera professionale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9CB9AB5-6020-4C8E-8733-4CC4AE19E1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934308" y="1332354"/>
            <a:ext cx="1049518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Giornalismo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Lavorò come giornalista per testate come </a:t>
            </a:r>
            <a:r>
              <a:rPr kumimoji="0" lang="it-CH" altLang="it-CH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Corriere della Sera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it-CH" altLang="it-CH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Stampa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Bibliotecario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Dal 1927 lavorò come bibliotecario all'Istituto di Studi Superiori di Firenze.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Poetica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Pubblicò </a:t>
            </a:r>
            <a:r>
              <a:rPr kumimoji="0" lang="it-CH" altLang="it-CH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Ossi di seppia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nel 1925, ottenendo notorietà.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Premi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Vinto il </a:t>
            </a:r>
            <a:r>
              <a:rPr kumimoji="0" lang="it-CH" altLang="it-CH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Premio Strega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nel 1949 e il </a:t>
            </a:r>
            <a:r>
              <a:rPr kumimoji="0" lang="it-CH" altLang="it-CH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Premio Nobel per la Letteratura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nel 1975.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Traduzioni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Tradusse autori come T.S. Eliot e Emily Dickinson.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Ultimi anni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Continuò a scrivere fino alla morte nel 1981.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 descr="Il poeta al lavoro tra tecnica ed esperienza - La ricerca">
            <a:extLst>
              <a:ext uri="{FF2B5EF4-FFF2-40B4-BE49-F238E27FC236}">
                <a16:creationId xmlns:a16="http://schemas.microsoft.com/office/drawing/2014/main" id="{2EC0402F-7418-4E75-8B12-29D448B185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pic>
        <p:nvPicPr>
          <p:cNvPr id="6149" name="Picture 5" descr="Il poeta al lavoro tra tecnica ed esperienza - La ricerca">
            <a:extLst>
              <a:ext uri="{FF2B5EF4-FFF2-40B4-BE49-F238E27FC236}">
                <a16:creationId xmlns:a16="http://schemas.microsoft.com/office/drawing/2014/main" id="{0E98C741-6B48-4C89-83F8-F51B1AEC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48" y="3581400"/>
            <a:ext cx="2209512" cy="29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Contesto della morte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85F0630-3C32-431F-8FDA-971B92CD5FD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104900" y="1173162"/>
            <a:ext cx="6436377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di morte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12 settembre 1981.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Luogo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Milano, nella sua casa.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Età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84 anni.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Ultimi anni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Ridotta attività letteraria. 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Segnato da problemi di sa</a:t>
            </a:r>
            <a:r>
              <a:rPr kumimoji="0" lang="it-CH" altLang="it-CH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ute e solitudine dopo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morte della moglie, Drusilla Tanzi (1963).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Riconoscimenti</a:t>
            </a:r>
            <a:r>
              <a:rPr kumimoji="0" lang="it-CH" altLang="it-CH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CH" altLang="it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Premio Nobel per la Letteratura (1975).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CH" altLang="it-CH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Eredità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it-CH" altLang="it-CH" dirty="0">
                <a:latin typeface="Arial" panose="020B0604020202020204" pitchFamily="34" charset="0"/>
              </a:rPr>
              <a:t>      </a:t>
            </a:r>
            <a:r>
              <a:rPr kumimoji="0" lang="it-CH" altLang="it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Considerato uno dei maggiori poeti del XX secolo.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lassurdoinpoesia: Eugenio Montale – L'assurdo">
            <a:extLst>
              <a:ext uri="{FF2B5EF4-FFF2-40B4-BE49-F238E27FC236}">
                <a16:creationId xmlns:a16="http://schemas.microsoft.com/office/drawing/2014/main" id="{7CE201D5-2DA2-4DA6-B960-CF137C83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34" y="1555634"/>
            <a:ext cx="2810048" cy="37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5F0FB-A98B-39E2-B717-21DA5013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Informazioni poesia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942961-B3B7-5842-9BB5-59649E5D0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461407"/>
            <a:ext cx="9980682" cy="4710793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Contenuta nella raccolta Ossi di seppia (raccolta poesie)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Pubblicata nel 1925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questa poesia voleva proporre un nuovo linguaggio poetico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Parla di sofferenza e del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mal di vivere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Usa immagini della natura per rappresentare il suo male  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12_TF03431380_Win32" id="{4F6297B8-F229-4CEF-BE0D-46CC0FCEAF49}" vid="{30485835-814C-479C-B2DF-621E8B98DC5F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307</TotalTime>
  <Words>857</Words>
  <Application>Microsoft Macintosh PowerPoint</Application>
  <PresentationFormat>Widescreen</PresentationFormat>
  <Paragraphs>120</Paragraphs>
  <Slides>14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Euphemia</vt:lpstr>
      <vt:lpstr>Plantagenet Cherokee</vt:lpstr>
      <vt:lpstr>Poppins</vt:lpstr>
      <vt:lpstr>Wingdings</vt:lpstr>
      <vt:lpstr>Documentazione accademica 16x9</vt:lpstr>
      <vt:lpstr>Spesso il mal di vivere  ho incontrato  Eugenio Montale </vt:lpstr>
      <vt:lpstr>Indice</vt:lpstr>
      <vt:lpstr>Origine Familiare</vt:lpstr>
      <vt:lpstr>La propria famiglia </vt:lpstr>
      <vt:lpstr>Formazione</vt:lpstr>
      <vt:lpstr>Successi letterari</vt:lpstr>
      <vt:lpstr>Carriera professionale</vt:lpstr>
      <vt:lpstr>Contesto della morte</vt:lpstr>
      <vt:lpstr>Informazioni poesia</vt:lpstr>
      <vt:lpstr>Poesia</vt:lpstr>
      <vt:lpstr>Analisi metrica</vt:lpstr>
      <vt:lpstr>Analisi linguistica</vt:lpstr>
      <vt:lpstr>Analisi retorica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Eugenio Montale</dc:title>
  <dc:creator>Daniel Bernasconi</dc:creator>
  <cp:lastModifiedBy>Pordenone Gian Franco (DOCENTE)</cp:lastModifiedBy>
  <cp:revision>42</cp:revision>
  <dcterms:created xsi:type="dcterms:W3CDTF">2024-12-13T07:34:03Z</dcterms:created>
  <dcterms:modified xsi:type="dcterms:W3CDTF">2025-02-22T18:32:39Z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