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5C554F"/>
        </a:fontRef>
        <a:srgbClr val="5C554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C554F">
              <a:alpha val="12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965200" y="2476500"/>
            <a:ext cx="11074400" cy="292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965200" y="5384800"/>
            <a:ext cx="11074400" cy="140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brush-1_hi-res.png" descr="brush-1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8" y="6718259"/>
            <a:ext cx="11711866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Immagine"/>
          <p:cNvSpPr/>
          <p:nvPr>
            <p:ph type="pic" idx="13"/>
          </p:nvPr>
        </p:nvSpPr>
        <p:spPr>
          <a:xfrm>
            <a:off x="1807577" y="787400"/>
            <a:ext cx="8956058" cy="5930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3" name="Titolo Testo"/>
          <p:cNvSpPr txBox="1"/>
          <p:nvPr>
            <p:ph type="title"/>
          </p:nvPr>
        </p:nvSpPr>
        <p:spPr>
          <a:xfrm>
            <a:off x="965200" y="6477000"/>
            <a:ext cx="11074400" cy="1828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94" name="Corpo livello uno…"/>
          <p:cNvSpPr txBox="1"/>
          <p:nvPr>
            <p:ph type="body" sz="quarter" idx="1"/>
          </p:nvPr>
        </p:nvSpPr>
        <p:spPr>
          <a:xfrm>
            <a:off x="965200" y="8293100"/>
            <a:ext cx="11074400" cy="100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cap="all" sz="3200"/>
            </a:lvl1pPr>
            <a:lvl2pPr marL="0" indent="0" algn="ctr">
              <a:spcBef>
                <a:spcPts val="0"/>
              </a:spcBef>
              <a:buSzTx/>
              <a:buNone/>
              <a:defRPr cap="all" sz="3200"/>
            </a:lvl2pPr>
            <a:lvl3pPr marL="0" indent="0" algn="ctr">
              <a:spcBef>
                <a:spcPts val="0"/>
              </a:spcBef>
              <a:buSzTx/>
              <a:buNone/>
              <a:defRPr cap="all" sz="3200"/>
            </a:lvl3pPr>
            <a:lvl4pPr marL="0" indent="0" algn="ctr">
              <a:spcBef>
                <a:spcPts val="0"/>
              </a:spcBef>
              <a:buSzTx/>
              <a:buNone/>
              <a:defRPr cap="all" sz="3200"/>
            </a:lvl4pPr>
            <a:lvl5pPr marL="0" indent="0" algn="ctr">
              <a:spcBef>
                <a:spcPts val="0"/>
              </a:spcBef>
              <a:buSzTx/>
              <a:buNone/>
              <a:defRPr cap="all"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Immagine"/>
          <p:cNvSpPr/>
          <p:nvPr>
            <p:ph type="pic" idx="13"/>
          </p:nvPr>
        </p:nvSpPr>
        <p:spPr>
          <a:xfrm>
            <a:off x="4932032" y="3022600"/>
            <a:ext cx="8917703" cy="5905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5" name="Corpo livello uno…"/>
          <p:cNvSpPr txBox="1"/>
          <p:nvPr>
            <p:ph type="body" sz="half" idx="1"/>
          </p:nvPr>
        </p:nvSpPr>
        <p:spPr>
          <a:xfrm>
            <a:off x="9652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5" name="Corpo livello uno…"/>
          <p:cNvSpPr txBox="1"/>
          <p:nvPr>
            <p:ph type="body" sz="half" idx="1"/>
          </p:nvPr>
        </p:nvSpPr>
        <p:spPr>
          <a:xfrm>
            <a:off x="9652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5" name="Corpo livello uno…"/>
          <p:cNvSpPr txBox="1"/>
          <p:nvPr>
            <p:ph type="body" sz="half" idx="1"/>
          </p:nvPr>
        </p:nvSpPr>
        <p:spPr>
          <a:xfrm>
            <a:off x="70104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rush-2_hi-res.png" descr="brush-2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3"/>
              </a:buBlip>
            </a:lvl1pPr>
            <a:lvl2pPr>
              <a:spcBef>
                <a:spcPts val="3200"/>
              </a:spcBef>
              <a:buBlip>
                <a:blip r:embed="rId3"/>
              </a:buBlip>
            </a:lvl2pPr>
            <a:lvl3pPr>
              <a:spcBef>
                <a:spcPts val="3200"/>
              </a:spcBef>
              <a:buBlip>
                <a:blip r:embed="rId3"/>
              </a:buBlip>
            </a:lvl3pPr>
            <a:lvl4pPr>
              <a:spcBef>
                <a:spcPts val="3200"/>
              </a:spcBef>
              <a:buBlip>
                <a:blip r:embed="rId3"/>
              </a:buBlip>
            </a:lvl4pPr>
            <a:lvl5pPr>
              <a:spcBef>
                <a:spcPts val="3200"/>
              </a:spcBef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2" name="Corpo livello uno…"/>
          <p:cNvSpPr txBox="1"/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rush-2_hi-res.png" descr="brush-2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2" name="Corpo livello uno…"/>
          <p:cNvSpPr txBox="1"/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</p:spPr>
        <p:txBody>
          <a:bodyPr numCol="2" spcCol="553720" anchor="t"/>
          <a:lstStyle>
            <a:lvl1pPr>
              <a:spcBef>
                <a:spcPts val="3200"/>
              </a:spcBef>
              <a:buBlip>
                <a:blip r:embed="rId3"/>
              </a:buBlip>
            </a:lvl1pPr>
            <a:lvl2pPr>
              <a:spcBef>
                <a:spcPts val="3200"/>
              </a:spcBef>
              <a:buBlip>
                <a:blip r:embed="rId3"/>
              </a:buBlip>
            </a:lvl2pPr>
            <a:lvl3pPr>
              <a:spcBef>
                <a:spcPts val="3200"/>
              </a:spcBef>
              <a:buBlip>
                <a:blip r:embed="rId3"/>
              </a:buBlip>
            </a:lvl3pPr>
            <a:lvl4pPr>
              <a:spcBef>
                <a:spcPts val="3200"/>
              </a:spcBef>
              <a:buBlip>
                <a:blip r:embed="rId3"/>
              </a:buBlip>
            </a:lvl4pPr>
            <a:lvl5pPr>
              <a:spcBef>
                <a:spcPts val="3200"/>
              </a:spcBef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brush-2_hi-res.png" descr="brush-2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xfrm>
            <a:off x="965200" y="3416300"/>
            <a:ext cx="11074400" cy="2921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tif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965200" y="1320800"/>
            <a:ext cx="11074400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37300" y="94615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600">
                <a:solidFill>
                  <a:srgbClr val="BE3F2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" strike="noStrike" sz="6400" u="none"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1pPr>
      <a:lvl2pPr marL="850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2pPr>
      <a:lvl3pPr marL="1295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4pPr>
      <a:lvl5pPr marL="2184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5pPr>
      <a:lvl6pPr marL="2628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6pPr>
      <a:lvl7pPr marL="3073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7pPr>
      <a:lvl8pPr marL="3517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8pPr>
      <a:lvl9pPr marL="3962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3"/>
        </a:buBlip>
        <a:tabLst/>
        <a:defRPr b="0" baseline="0" cap="none" i="0" spc="0" strike="noStrike" sz="3800" u="none"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envenuti a Reichenau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Benvenuti a Reichenau!</a:t>
            </a:r>
          </a:p>
        </p:txBody>
      </p:sp>
      <p:sp>
        <p:nvSpPr>
          <p:cNvPr id="136" name="Alla scoperta di un’isola... storic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Alla scoperta di un’isola... storica</a:t>
            </a:r>
          </a:p>
        </p:txBody>
      </p:sp>
      <p:pic>
        <p:nvPicPr>
          <p:cNvPr id="137" name="IMG_0077.JPG" descr="IMG_0077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901700"/>
            <a:ext cx="7683500" cy="59055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8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3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0086.JPG" descr="IMG_0086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1"/>
          </a:xfrm>
          <a:prstGeom prst="rect">
            <a:avLst/>
          </a:prstGeom>
        </p:spPr>
      </p:pic>
      <p:sp>
        <p:nvSpPr>
          <p:cNvPr id="166" name="secondo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secondo:</a:t>
            </a:r>
          </a:p>
        </p:txBody>
      </p:sp>
      <p:sp>
        <p:nvSpPr>
          <p:cNvPr id="167" name="delle cas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delle case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warp dir="in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0098.JPG" descr="IMG_0098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1"/>
          </a:xfrm>
          <a:prstGeom prst="rect">
            <a:avLst/>
          </a:prstGeom>
        </p:spPr>
      </p:pic>
      <p:sp>
        <p:nvSpPr>
          <p:cNvPr id="170" name="Terzo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Terzo:</a:t>
            </a:r>
          </a:p>
        </p:txBody>
      </p:sp>
      <p:sp>
        <p:nvSpPr>
          <p:cNvPr id="171" name="Delle chies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Delle chiese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0073.JPG" descr="IMG_0073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35800" y="3035300"/>
            <a:ext cx="5080000" cy="5905500"/>
          </a:xfrm>
          <a:prstGeom prst="rect">
            <a:avLst/>
          </a:prstGeom>
        </p:spPr>
      </p:pic>
      <p:sp>
        <p:nvSpPr>
          <p:cNvPr id="174" name="E chi c’è sull’isol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1" sz="6200"/>
            </a:lvl1pPr>
          </a:lstStyle>
          <a:p>
            <a:pPr/>
            <a:r>
              <a:t>E chi c’è sull’isola?</a:t>
            </a:r>
          </a:p>
        </p:txBody>
      </p:sp>
      <p:sp>
        <p:nvSpPr>
          <p:cNvPr id="175" name="molti turisti (sito dell’UNESCO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56673" indent="-256673">
              <a:buBlip>
                <a:blip r:embed="rId3"/>
              </a:buBlip>
              <a:defRPr sz="2400"/>
            </a:pPr>
            <a:r>
              <a:t>molti turisti (sito dell’UNESCO)</a:t>
            </a:r>
          </a:p>
          <a:p>
            <a:pPr marL="256673" indent="-256673">
              <a:buBlip>
                <a:blip r:embed="rId3"/>
              </a:buBlip>
              <a:defRPr sz="2400"/>
            </a:pPr>
            <a:r>
              <a:t>dei ristoratori</a:t>
            </a:r>
          </a:p>
          <a:p>
            <a:pPr marL="256673" indent="-256673">
              <a:buBlip>
                <a:blip r:embed="rId3"/>
              </a:buBlip>
              <a:defRPr sz="2400"/>
            </a:pPr>
            <a:r>
              <a:t>alcuni agricoltori</a:t>
            </a:r>
          </a:p>
          <a:p>
            <a:pPr marL="256673" indent="-256673">
              <a:buBlip>
                <a:blip r:embed="rId3"/>
              </a:buBlip>
              <a:defRPr sz="2400"/>
            </a:pPr>
            <a:r>
              <a:t>qualche commerciante ambulante</a:t>
            </a:r>
          </a:p>
          <a:p>
            <a:pPr marL="256673" indent="-256673">
              <a:buBlip>
                <a:blip r:embed="rId3"/>
              </a:buBlip>
              <a:defRPr sz="2400"/>
            </a:pPr>
            <a:r>
              <a:t>e non mancano nemmeno i vigili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hi ci ha vissuto Prim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Chi ci ha vissuto Prima?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warp dir="in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Reichenau_Prozession.tiff" descr="Reichenau_Prozession.tiff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00" y="3362454"/>
            <a:ext cx="5629500" cy="5689601"/>
          </a:xfrm>
          <a:prstGeom prst="rect">
            <a:avLst/>
          </a:prstGeom>
        </p:spPr>
      </p:pic>
      <p:sp>
        <p:nvSpPr>
          <p:cNvPr id="180" name="I monaci benedetti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monaci benedettini</a:t>
            </a:r>
          </a:p>
        </p:txBody>
      </p:sp>
      <p:sp>
        <p:nvSpPr>
          <p:cNvPr id="181" name="Tra il 900 e il 1100, i suoi monaci erano i più preparati a livello culturale. Molti andavano alle corti dei re per consigliarli nel governo.…"/>
          <p:cNvSpPr txBox="1"/>
          <p:nvPr>
            <p:ph type="body" sz="half" idx="1"/>
          </p:nvPr>
        </p:nvSpPr>
        <p:spPr>
          <a:xfrm>
            <a:off x="800100" y="3352800"/>
            <a:ext cx="5029200" cy="5715000"/>
          </a:xfrm>
          <a:prstGeom prst="rect">
            <a:avLst/>
          </a:prstGeom>
        </p:spPr>
        <p:txBody>
          <a:bodyPr/>
          <a:lstStyle/>
          <a:p>
            <a:pPr marL="267368" indent="-267368">
              <a:buBlip>
                <a:blip r:embed="rId3"/>
              </a:buBlip>
              <a:defRPr sz="2500"/>
            </a:pPr>
            <a:r>
              <a:t>Tra il 900 e il 1100, i suoi monaci erano i più preparati a livello culturale. Molti andavano alle corti dei re per consigliarli nel governo.</a:t>
            </a:r>
          </a:p>
          <a:p>
            <a:pPr marL="267368" indent="-267368">
              <a:buBlip>
                <a:blip r:embed="rId3"/>
              </a:buBlip>
              <a:defRPr sz="2500"/>
            </a:pPr>
            <a:r>
              <a:t>Questo era possibile grazie alla presenza di una scuola che si basava su di una ricca biblioteca e di uno scriptorium che la manteneva viva.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“Ermanno lo storpio”  (18.7.1013 in Svevia, 24.9.1054 Reichenau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“Ermanno lo storpio”</a:t>
            </a:r>
          </a:p>
          <a:p>
            <a:pPr defTabSz="457200">
              <a:lnSpc>
                <a:spcPts val="3000"/>
              </a:lnSpc>
              <a:spcBef>
                <a:spcPts val="1200"/>
              </a:spcBef>
              <a:defRPr cap="none" spc="0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(18.7.1013 in Svevia, 24.9.1054 Reichenau)</a:t>
            </a:r>
          </a:p>
        </p:txBody>
      </p:sp>
      <p:sp>
        <p:nvSpPr>
          <p:cNvPr id="184" name="Pur essendo storpio dalla nascita, divenne uno dei più importanti uomini di cultura del suo tempo.…"/>
          <p:cNvSpPr txBox="1"/>
          <p:nvPr>
            <p:ph type="body" sz="half" idx="1"/>
          </p:nvPr>
        </p:nvSpPr>
        <p:spPr>
          <a:xfrm>
            <a:off x="965200" y="3100487"/>
            <a:ext cx="5029200" cy="5715001"/>
          </a:xfrm>
          <a:prstGeom prst="rect">
            <a:avLst/>
          </a:prstGeom>
        </p:spPr>
        <p:txBody>
          <a:bodyPr/>
          <a:lstStyle/>
          <a:p>
            <a:pPr marL="278063" indent="-278063">
              <a:buBlip>
                <a:blip r:embed="rId2"/>
              </a:buBlip>
              <a:defRPr sz="2600"/>
            </a:pPr>
            <a:r>
              <a:t>Pur essendo storpio dalla nascita, divenne uno dei più importanti uomini di cultura del suo tempo.</a:t>
            </a:r>
          </a:p>
          <a:p>
            <a:pPr marL="278063" indent="-278063">
              <a:buBlip>
                <a:blip r:embed="rId2"/>
              </a:buBlip>
              <a:defRPr sz="2600"/>
            </a:pPr>
            <a:r>
              <a:t>Si occupò di matematica, astronomia, musica, storia e altro ancora.</a:t>
            </a:r>
          </a:p>
          <a:p>
            <a:pPr marL="278063" indent="-278063">
              <a:buBlip>
                <a:blip r:embed="rId2"/>
              </a:buBlip>
              <a:defRPr sz="2600"/>
            </a:pPr>
            <a:r>
              <a:t>Compose una preghiera alla Madonna molto diffusa:             “Salve Regina”.</a:t>
            </a:r>
          </a:p>
          <a:p>
            <a:pPr marL="278063" indent="-278063">
              <a:buBlip>
                <a:blip r:embed="rId2"/>
              </a:buBlip>
              <a:defRPr sz="2600"/>
            </a:pPr>
            <a:r>
              <a:t>Nel 1853 venne dichiarato “Santo”.</a:t>
            </a:r>
          </a:p>
        </p:txBody>
      </p:sp>
      <p:pic>
        <p:nvPicPr>
          <p:cNvPr id="185" name="734632b2b7.tiff" descr="734632b2b7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3500" y="3251200"/>
            <a:ext cx="4648200" cy="5413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Erché vivevano su quest’isol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PErché vivevano su quest’isola?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0084.JPG" descr="IMG_008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0"/>
          </a:xfrm>
          <a:prstGeom prst="rect">
            <a:avLst/>
          </a:prstGeom>
        </p:spPr>
      </p:pic>
      <p:sp>
        <p:nvSpPr>
          <p:cNvPr id="190" name="Per pregare e lavor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 pregare e lavorare</a:t>
            </a:r>
          </a:p>
        </p:txBody>
      </p:sp>
      <p:sp>
        <p:nvSpPr>
          <p:cNvPr id="191" name="i monaci cercavano un Modo per vivere vicino a Di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pPr/>
            <a:r>
              <a:t>i monaci cercavano un Modo per vivere vicino a Dio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l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0085.JPG" descr="IMG_008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626100"/>
          </a:xfrm>
          <a:prstGeom prst="rect">
            <a:avLst/>
          </a:prstGeom>
        </p:spPr>
      </p:pic>
      <p:sp>
        <p:nvSpPr>
          <p:cNvPr id="194" name="Questo ed altro ancora ci attende a Reichenau..."/>
          <p:cNvSpPr txBox="1"/>
          <p:nvPr>
            <p:ph type="title"/>
          </p:nvPr>
        </p:nvSpPr>
        <p:spPr>
          <a:xfrm>
            <a:off x="965200" y="7239000"/>
            <a:ext cx="11074400" cy="1828800"/>
          </a:xfrm>
          <a:prstGeom prst="rect">
            <a:avLst/>
          </a:prstGeom>
        </p:spPr>
        <p:txBody>
          <a:bodyPr/>
          <a:lstStyle/>
          <a:p>
            <a:pPr/>
            <a:r>
              <a:t>Questo ed altro ancora ci attende a Reichenau...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Oggi scopriremo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Oggi scopriremo...</a:t>
            </a:r>
          </a:p>
        </p:txBody>
      </p:sp>
      <p:sp>
        <p:nvSpPr>
          <p:cNvPr id="140" name="Dov’è Reichenau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Dov’è Reichenau</a:t>
            </a:r>
          </a:p>
          <a:p>
            <a:pPr>
              <a:buBlip>
                <a:blip r:embed="rId2"/>
              </a:buBlip>
            </a:pPr>
            <a:r>
              <a:t>Cosa c’è sull’isola</a:t>
            </a:r>
          </a:p>
          <a:p>
            <a:pPr>
              <a:buBlip>
                <a:blip r:embed="rId2"/>
              </a:buBlip>
            </a:pPr>
            <a:r>
              <a:t>Chi ci ha vissuto e cosa ha fatto</a:t>
            </a:r>
          </a:p>
          <a:p>
            <a:pPr>
              <a:buBlip>
                <a:blip r:embed="rId2"/>
              </a:buBlip>
            </a:pPr>
            <a:r>
              <a:t>Perché lo ha fatto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OV’È reichenau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DOV’È reichenau?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magine 2.png" descr="Immagine 2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015066" y="193675"/>
            <a:ext cx="8970434" cy="6870700"/>
          </a:xfrm>
          <a:prstGeom prst="rect">
            <a:avLst/>
          </a:prstGeom>
        </p:spPr>
      </p:pic>
      <p:sp>
        <p:nvSpPr>
          <p:cNvPr id="145" name="a) BeLLINZONA - B) REichenau 253 KM - 3h10"/>
          <p:cNvSpPr txBox="1"/>
          <p:nvPr>
            <p:ph type="title"/>
          </p:nvPr>
        </p:nvSpPr>
        <p:spPr>
          <a:xfrm>
            <a:off x="965200" y="6870700"/>
            <a:ext cx="11074400" cy="1943100"/>
          </a:xfrm>
          <a:prstGeom prst="rect">
            <a:avLst/>
          </a:prstGeom>
        </p:spPr>
        <p:txBody>
          <a:bodyPr/>
          <a:lstStyle/>
          <a:p>
            <a:pPr>
              <a:defRPr spc="29" sz="5800"/>
            </a:pPr>
            <a:r>
              <a:t>a) BeLLINZONA - B) REichenau</a:t>
            </a:r>
          </a:p>
          <a:p>
            <a:pPr>
              <a:defRPr spc="29" sz="5800"/>
            </a:pPr>
            <a:r>
              <a:t>253 KM - 3h10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magine 4.png" descr="Immagine 4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0"/>
          </a:xfrm>
          <a:prstGeom prst="rect">
            <a:avLst/>
          </a:prstGeom>
        </p:spPr>
      </p:pic>
      <p:sp>
        <p:nvSpPr>
          <p:cNvPr id="148" name="IL LAGO DI COSTANZ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LAGO DI COSTANZA</a:t>
            </a:r>
          </a:p>
        </p:txBody>
      </p:sp>
      <p:sp>
        <p:nvSpPr>
          <p:cNvPr id="149" name="CHE CITTà SVIZZERA IMPORTANT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 CITTà SVIZZERA IMPORTANTE</a:t>
            </a:r>
          </a:p>
          <a:p>
            <a:pPr/>
            <a:r>
              <a:t>SI VEDE SULLA CARTINA?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magine 5.png" descr="Immagine 5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0"/>
          </a:xfrm>
          <a:prstGeom prst="rect">
            <a:avLst/>
          </a:prstGeom>
        </p:spPr>
      </p:pic>
      <p:sp>
        <p:nvSpPr>
          <p:cNvPr id="152" name="UN’ISOLA IN UN LEMBO DI LAG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6" sz="5300"/>
            </a:lvl1pPr>
          </a:lstStyle>
          <a:p>
            <a:pPr/>
            <a:r>
              <a:t>UN’ISOLA IN UN LEMBO DI LAGO		</a:t>
            </a:r>
          </a:p>
        </p:txBody>
      </p:sp>
      <p:sp>
        <p:nvSpPr>
          <p:cNvPr id="153" name="IN CHE STATO SI TROVA?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CHE STATO SI TROVA?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osa c’è sull’isol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Cosa c’è sull’isola?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0089.JPG" descr="IMG_0089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1"/>
          </a:xfrm>
          <a:prstGeom prst="rect">
            <a:avLst/>
          </a:prstGeom>
        </p:spPr>
      </p:pic>
      <p:sp>
        <p:nvSpPr>
          <p:cNvPr id="158" name="Tre co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 cose</a:t>
            </a:r>
          </a:p>
        </p:txBody>
      </p:sp>
      <p:sp>
        <p:nvSpPr>
          <p:cNvPr id="159" name="Da vicino a lontano...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 vicino a lontano...</a:t>
            </a:r>
          </a:p>
          <a:p>
            <a:pPr/>
            <a:r>
              <a:t>Cosa vedi?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irc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0087.JPG" descr="IMG_0087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1"/>
          </a:xfrm>
          <a:prstGeom prst="rect">
            <a:avLst/>
          </a:prstGeom>
        </p:spPr>
      </p:pic>
      <p:sp>
        <p:nvSpPr>
          <p:cNvPr id="162" name="Primo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Primo:</a:t>
            </a:r>
          </a:p>
        </p:txBody>
      </p:sp>
      <p:sp>
        <p:nvSpPr>
          <p:cNvPr id="163" name="Dei campi coltivat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Dei campi coltivati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checker dir="horz"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4385F0"/>
      </a:dk1>
      <a:lt1>
        <a:srgbClr val="F0D6AC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1B1B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0D6AC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1B1B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0D6AC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