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4" r:id="rId1"/>
  </p:sldMasterIdLst>
  <p:sldIdLst>
    <p:sldId id="256" r:id="rId2"/>
    <p:sldId id="257" r:id="rId3"/>
    <p:sldId id="258" r:id="rId4"/>
    <p:sldId id="259" r:id="rId5"/>
    <p:sldId id="260" r:id="rId6"/>
    <p:sldId id="270" r:id="rId7"/>
    <p:sldId id="261" r:id="rId8"/>
    <p:sldId id="263" r:id="rId9"/>
    <p:sldId id="264" r:id="rId10"/>
    <p:sldId id="265" r:id="rId11"/>
    <p:sldId id="266" r:id="rId12"/>
    <p:sldId id="268"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e Veruska Antognini" initials="AeVA" lastIdx="1" clrIdx="0">
    <p:extLst>
      <p:ext uri="{19B8F6BF-5375-455C-9EA6-DF929625EA0E}">
        <p15:presenceInfo xmlns:p15="http://schemas.microsoft.com/office/powerpoint/2012/main" userId="15e53606395645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430DA-5042-4AB6-8E9F-4FAEAD856408}" v="125" dt="2021-08-22T09:13:11.7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55" autoAdjust="0"/>
    <p:restoredTop sz="93778" autoAdjust="0"/>
  </p:normalViewPr>
  <p:slideViewPr>
    <p:cSldViewPr snapToGrid="0">
      <p:cViewPr varScale="1">
        <p:scale>
          <a:sx n="107" d="100"/>
          <a:sy n="107" d="100"/>
        </p:scale>
        <p:origin x="808"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9T12:27:35.458" idx="1">
    <p:pos x="-794" y="1018"/>
    <p:text/>
    <p:extLst>
      <p:ext uri="{C676402C-5697-4E1C-873F-D02D1690AC5C}">
        <p15:threadingInfo xmlns:p15="http://schemas.microsoft.com/office/powerpoint/2012/main" timeZoneBias="-120"/>
      </p:ext>
    </p:extLst>
  </p:cm>
</p: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691DBF9-D686-4F37-BCD7-F836CE18B344}" type="datetimeFigureOut">
              <a:rPr lang="it-CH" smtClean="0"/>
              <a:t>19.09.21</a:t>
            </a:fld>
            <a:endParaRPr lang="it-CH"/>
          </a:p>
        </p:txBody>
      </p:sp>
      <p:sp>
        <p:nvSpPr>
          <p:cNvPr id="5" name="Footer Placeholder 4"/>
          <p:cNvSpPr>
            <a:spLocks noGrp="1"/>
          </p:cNvSpPr>
          <p:nvPr>
            <p:ph type="ftr" sz="quarter" idx="11"/>
          </p:nvPr>
        </p:nvSpPr>
        <p:spPr>
          <a:xfrm>
            <a:off x="1371600" y="4323845"/>
            <a:ext cx="6400800" cy="365125"/>
          </a:xfrm>
        </p:spPr>
        <p:txBody>
          <a:bodyPr/>
          <a:lstStyle/>
          <a:p>
            <a:endParaRPr lang="it-CH"/>
          </a:p>
        </p:txBody>
      </p:sp>
      <p:sp>
        <p:nvSpPr>
          <p:cNvPr id="6" name="Slide Number Placeholder 5"/>
          <p:cNvSpPr>
            <a:spLocks noGrp="1"/>
          </p:cNvSpPr>
          <p:nvPr>
            <p:ph type="sldNum" sz="quarter" idx="12"/>
          </p:nvPr>
        </p:nvSpPr>
        <p:spPr>
          <a:xfrm>
            <a:off x="8077200" y="1430866"/>
            <a:ext cx="2743200" cy="365125"/>
          </a:xfrm>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00578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408541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a:xfrm>
            <a:off x="685800" y="379941"/>
            <a:ext cx="6991492" cy="365125"/>
          </a:xfrm>
        </p:spPr>
        <p:txBody>
          <a:bodyPr/>
          <a:lstStyle/>
          <a:p>
            <a:endParaRPr lang="it-CH"/>
          </a:p>
        </p:txBody>
      </p:sp>
      <p:sp>
        <p:nvSpPr>
          <p:cNvPr id="7" name="Slide Number Placeholder 6"/>
          <p:cNvSpPr>
            <a:spLocks noGrp="1"/>
          </p:cNvSpPr>
          <p:nvPr>
            <p:ph type="sldNum" sz="quarter" idx="12"/>
          </p:nvPr>
        </p:nvSpPr>
        <p:spPr>
          <a:xfrm>
            <a:off x="10862452" y="381000"/>
            <a:ext cx="643748" cy="365125"/>
          </a:xfrm>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3861485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1" name="Picture 10"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a:xfrm>
            <a:off x="685800" y="379941"/>
            <a:ext cx="6991492" cy="365125"/>
          </a:xfrm>
        </p:spPr>
        <p:txBody>
          <a:bodyPr/>
          <a:lstStyle/>
          <a:p>
            <a:endParaRPr lang="it-CH"/>
          </a:p>
        </p:txBody>
      </p:sp>
      <p:sp>
        <p:nvSpPr>
          <p:cNvPr id="7" name="Slide Number Placeholder 6"/>
          <p:cNvSpPr>
            <a:spLocks noGrp="1"/>
          </p:cNvSpPr>
          <p:nvPr>
            <p:ph type="sldNum" sz="quarter" idx="12"/>
          </p:nvPr>
        </p:nvSpPr>
        <p:spPr>
          <a:xfrm>
            <a:off x="10862452" y="381000"/>
            <a:ext cx="643748" cy="365125"/>
          </a:xfrm>
        </p:spPr>
        <p:txBody>
          <a:bodyPr/>
          <a:lstStyle/>
          <a:p>
            <a:fld id="{2E3B6133-24C8-4B38-838D-70B58FDE3390}" type="slidenum">
              <a:rPr lang="it-CH" smtClean="0"/>
              <a:t>‹N›</a:t>
            </a:fld>
            <a:endParaRPr lang="it-CH"/>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4998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a:xfrm>
            <a:off x="685800" y="378883"/>
            <a:ext cx="6991492" cy="365125"/>
          </a:xfrm>
        </p:spPr>
        <p:txBody>
          <a:bodyPr/>
          <a:lstStyle/>
          <a:p>
            <a:endParaRPr lang="it-CH"/>
          </a:p>
        </p:txBody>
      </p:sp>
      <p:sp>
        <p:nvSpPr>
          <p:cNvPr id="7" name="Slide Number Placeholder 6"/>
          <p:cNvSpPr>
            <a:spLocks noGrp="1"/>
          </p:cNvSpPr>
          <p:nvPr>
            <p:ph type="sldNum" sz="quarter" idx="12"/>
          </p:nvPr>
        </p:nvSpPr>
        <p:spPr>
          <a:xfrm>
            <a:off x="10862452" y="381000"/>
            <a:ext cx="643748" cy="365125"/>
          </a:xfrm>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3662603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691DBF9-D686-4F37-BCD7-F836CE18B344}" type="datetimeFigureOut">
              <a:rPr lang="it-CH" smtClean="0"/>
              <a:t>19.09.21</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4045387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6691DBF9-D686-4F37-BCD7-F836CE18B344}" type="datetimeFigureOut">
              <a:rPr lang="it-CH" smtClean="0"/>
              <a:t>19.09.21</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1458833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691DBF9-D686-4F37-BCD7-F836CE18B344}" type="datetimeFigureOut">
              <a:rPr lang="it-CH" smtClean="0"/>
              <a:t>19.09.21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182873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9" name="Picture 8"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691DBF9-D686-4F37-BCD7-F836CE18B344}" type="datetimeFigureOut">
              <a:rPr lang="it-CH" smtClean="0"/>
              <a:t>19.09.21</a:t>
            </a:fld>
            <a:endParaRPr lang="it-CH"/>
          </a:p>
        </p:txBody>
      </p:sp>
      <p:sp>
        <p:nvSpPr>
          <p:cNvPr id="5" name="Footer Placeholder 4"/>
          <p:cNvSpPr>
            <a:spLocks noGrp="1"/>
          </p:cNvSpPr>
          <p:nvPr>
            <p:ph type="ftr" sz="quarter" idx="11"/>
          </p:nvPr>
        </p:nvSpPr>
        <p:spPr>
          <a:xfrm>
            <a:off x="685800" y="381000"/>
            <a:ext cx="6991492" cy="365125"/>
          </a:xfrm>
        </p:spPr>
        <p:txBody>
          <a:bodyPr/>
          <a:lstStyle/>
          <a:p>
            <a:endParaRPr lang="it-CH"/>
          </a:p>
        </p:txBody>
      </p:sp>
      <p:sp>
        <p:nvSpPr>
          <p:cNvPr id="6" name="Slide Number Placeholder 5"/>
          <p:cNvSpPr>
            <a:spLocks noGrp="1"/>
          </p:cNvSpPr>
          <p:nvPr>
            <p:ph type="sldNum" sz="quarter" idx="12"/>
          </p:nvPr>
        </p:nvSpPr>
        <p:spPr>
          <a:xfrm>
            <a:off x="10862452" y="381000"/>
            <a:ext cx="643748" cy="365125"/>
          </a:xfrm>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334659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6691DBF9-D686-4F37-BCD7-F836CE18B344}" type="datetimeFigureOut">
              <a:rPr lang="it-CH" smtClean="0"/>
              <a:t>19.09.21</a:t>
            </a:fld>
            <a:endParaRPr lang="it-CH"/>
          </a:p>
        </p:txBody>
      </p:sp>
      <p:sp>
        <p:nvSpPr>
          <p:cNvPr id="5" name="Footer Placeholder 4"/>
          <p:cNvSpPr>
            <a:spLocks noGrp="1"/>
          </p:cNvSpPr>
          <p:nvPr>
            <p:ph type="ftr" sz="quarter" idx="11"/>
          </p:nvPr>
        </p:nvSpPr>
        <p:spPr/>
        <p:txBody>
          <a:bodyPr/>
          <a:lstStyle/>
          <a:p>
            <a:endParaRPr lang="it-CH"/>
          </a:p>
        </p:txBody>
      </p:sp>
      <p:sp>
        <p:nvSpPr>
          <p:cNvPr id="6" name="Slide Number Placeholder 5"/>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467177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8" name="Picture 7" descr="C1-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691DBF9-D686-4F37-BCD7-F836CE18B344}" type="datetimeFigureOut">
              <a:rPr lang="it-CH" smtClean="0"/>
              <a:t>19.09.21</a:t>
            </a:fld>
            <a:endParaRPr lang="it-CH"/>
          </a:p>
        </p:txBody>
      </p:sp>
      <p:sp>
        <p:nvSpPr>
          <p:cNvPr id="5" name="Footer Placeholder 4"/>
          <p:cNvSpPr>
            <a:spLocks noGrp="1"/>
          </p:cNvSpPr>
          <p:nvPr>
            <p:ph type="ftr" sz="quarter" idx="11"/>
          </p:nvPr>
        </p:nvSpPr>
        <p:spPr>
          <a:xfrm>
            <a:off x="685800" y="381001"/>
            <a:ext cx="6991492" cy="364065"/>
          </a:xfrm>
        </p:spPr>
        <p:txBody>
          <a:bodyPr/>
          <a:lstStyle/>
          <a:p>
            <a:endParaRPr lang="it-CH"/>
          </a:p>
        </p:txBody>
      </p:sp>
      <p:sp>
        <p:nvSpPr>
          <p:cNvPr id="6" name="Slide Number Placeholder 5"/>
          <p:cNvSpPr>
            <a:spLocks noGrp="1"/>
          </p:cNvSpPr>
          <p:nvPr>
            <p:ph type="sldNum" sz="quarter" idx="12"/>
          </p:nvPr>
        </p:nvSpPr>
        <p:spPr>
          <a:xfrm>
            <a:off x="10862452" y="381000"/>
            <a:ext cx="643748" cy="365125"/>
          </a:xfrm>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91830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13703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5800" y="3132666"/>
            <a:ext cx="5311775"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132666"/>
            <a:ext cx="5334000" cy="308601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6691DBF9-D686-4F37-BCD7-F836CE18B344}" type="datetimeFigureOut">
              <a:rPr lang="it-CH" smtClean="0"/>
              <a:t>19.09.21</a:t>
            </a:fld>
            <a:endParaRPr lang="it-CH"/>
          </a:p>
        </p:txBody>
      </p:sp>
      <p:sp>
        <p:nvSpPr>
          <p:cNvPr id="8" name="Footer Placeholder 7"/>
          <p:cNvSpPr>
            <a:spLocks noGrp="1"/>
          </p:cNvSpPr>
          <p:nvPr>
            <p:ph type="ftr" sz="quarter" idx="11"/>
          </p:nvPr>
        </p:nvSpPr>
        <p:spPr/>
        <p:txBody>
          <a:bodyPr/>
          <a:lstStyle/>
          <a:p>
            <a:endParaRPr lang="it-CH"/>
          </a:p>
        </p:txBody>
      </p:sp>
      <p:sp>
        <p:nvSpPr>
          <p:cNvPr id="9" name="Slide Number Placeholder 8"/>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3512461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691DBF9-D686-4F37-BCD7-F836CE18B344}" type="datetimeFigureOut">
              <a:rPr lang="it-CH" smtClean="0"/>
              <a:t>19.09.21</a:t>
            </a:fld>
            <a:endParaRPr lang="it-CH"/>
          </a:p>
        </p:txBody>
      </p:sp>
      <p:sp>
        <p:nvSpPr>
          <p:cNvPr id="4" name="Footer Placeholder 3"/>
          <p:cNvSpPr>
            <a:spLocks noGrp="1"/>
          </p:cNvSpPr>
          <p:nvPr>
            <p:ph type="ftr" sz="quarter" idx="11"/>
          </p:nvPr>
        </p:nvSpPr>
        <p:spPr/>
        <p:txBody>
          <a:bodyPr/>
          <a:lstStyle/>
          <a:p>
            <a:endParaRPr lang="it-CH"/>
          </a:p>
        </p:txBody>
      </p:sp>
      <p:sp>
        <p:nvSpPr>
          <p:cNvPr id="5" name="Slide Number Placeholder 4"/>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845055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91DBF9-D686-4F37-BCD7-F836CE18B344}" type="datetimeFigureOut">
              <a:rPr lang="it-CH" smtClean="0"/>
              <a:t>19.09.21</a:t>
            </a:fld>
            <a:endParaRPr lang="it-CH"/>
          </a:p>
        </p:txBody>
      </p:sp>
      <p:sp>
        <p:nvSpPr>
          <p:cNvPr id="3" name="Footer Placeholder 2"/>
          <p:cNvSpPr>
            <a:spLocks noGrp="1"/>
          </p:cNvSpPr>
          <p:nvPr>
            <p:ph type="ftr" sz="quarter" idx="11"/>
          </p:nvPr>
        </p:nvSpPr>
        <p:spPr/>
        <p:txBody>
          <a:bodyPr/>
          <a:lstStyle/>
          <a:p>
            <a:endParaRPr lang="it-CH"/>
          </a:p>
        </p:txBody>
      </p:sp>
      <p:sp>
        <p:nvSpPr>
          <p:cNvPr id="4" name="Slide Number Placeholder 3"/>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3790352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2192732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6691DBF9-D686-4F37-BCD7-F836CE18B344}" type="datetimeFigureOut">
              <a:rPr lang="it-CH" smtClean="0"/>
              <a:t>19.09.21</a:t>
            </a:fld>
            <a:endParaRPr lang="it-CH"/>
          </a:p>
        </p:txBody>
      </p:sp>
      <p:sp>
        <p:nvSpPr>
          <p:cNvPr id="6" name="Footer Placeholder 5"/>
          <p:cNvSpPr>
            <a:spLocks noGrp="1"/>
          </p:cNvSpPr>
          <p:nvPr>
            <p:ph type="ftr" sz="quarter" idx="11"/>
          </p:nvPr>
        </p:nvSpPr>
        <p:spPr/>
        <p:txBody>
          <a:bodyPr/>
          <a:lstStyle/>
          <a:p>
            <a:endParaRPr lang="it-CH"/>
          </a:p>
        </p:txBody>
      </p:sp>
      <p:sp>
        <p:nvSpPr>
          <p:cNvPr id="7" name="Slide Number Placeholder 6"/>
          <p:cNvSpPr>
            <a:spLocks noGrp="1"/>
          </p:cNvSpPr>
          <p:nvPr>
            <p:ph type="sldNum" sz="quarter" idx="12"/>
          </p:nvPr>
        </p:nvSpPr>
        <p:spPr/>
        <p:txBody>
          <a:bodyPr/>
          <a:lstStyle/>
          <a:p>
            <a:fld id="{2E3B6133-24C8-4B38-838D-70B58FDE3390}" type="slidenum">
              <a:rPr lang="it-CH" smtClean="0"/>
              <a:t>‹N›</a:t>
            </a:fld>
            <a:endParaRPr lang="it-CH"/>
          </a:p>
        </p:txBody>
      </p:sp>
    </p:spTree>
    <p:extLst>
      <p:ext uri="{BB962C8B-B14F-4D97-AF65-F5344CB8AC3E}">
        <p14:creationId xmlns:p14="http://schemas.microsoft.com/office/powerpoint/2010/main" val="1485883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1-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91DBF9-D686-4F37-BCD7-F836CE18B344}" type="datetimeFigureOut">
              <a:rPr lang="it-CH" smtClean="0"/>
              <a:t>19.09.21</a:t>
            </a:fld>
            <a:endParaRPr lang="it-CH"/>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CH"/>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E3B6133-24C8-4B38-838D-70B58FDE3390}" type="slidenum">
              <a:rPr lang="it-CH" smtClean="0"/>
              <a:t>‹N›</a:t>
            </a:fld>
            <a:endParaRPr lang="it-CH"/>
          </a:p>
        </p:txBody>
      </p:sp>
    </p:spTree>
    <p:extLst>
      <p:ext uri="{BB962C8B-B14F-4D97-AF65-F5344CB8AC3E}">
        <p14:creationId xmlns:p14="http://schemas.microsoft.com/office/powerpoint/2010/main" val="1721461569"/>
      </p:ext>
    </p:extLst>
  </p:cSld>
  <p:clrMap bg1="dk1" tx1="lt1" bg2="dk2" tx2="lt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 id="2147484130" r:id="rId16"/>
    <p:sldLayoutId id="2147484131"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t.wikipedia.org/wiki/Fiamma_olimpica" TargetMode="External"/><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ickr.com/photos/rogersg/13316350364/" TargetMode="External"/><Relationship Id="rId2" Type="http://schemas.openxmlformats.org/officeDocument/2006/relationships/image" Target="../media/image3.jpg"/><Relationship Id="rId1" Type="http://schemas.openxmlformats.org/officeDocument/2006/relationships/slideLayout" Target="../slideLayouts/slideLayout7.xml"/><Relationship Id="rId5" Type="http://schemas.openxmlformats.org/officeDocument/2006/relationships/hyperlink" Target="https://es.m.wikipedia.org/wiki/Templo_de_Zeus_en_Olimpia" TargetMode="Externa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l.wikipedia.org/wiki/Stadion_w_Olimpii" TargetMode="External"/><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comments" Target="../comments/comment1.xml"/><Relationship Id="rId5" Type="http://schemas.openxmlformats.org/officeDocument/2006/relationships/hyperlink" Target="https://it.wikipedia.org/wiki/Stadio_di_Olimpia" TargetMode="Externa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4BF327D-9B99-4798-B568-BC34EBCB72F4}"/>
              </a:ext>
            </a:extLst>
          </p:cNvPr>
          <p:cNvSpPr>
            <a:spLocks noGrp="1"/>
          </p:cNvSpPr>
          <p:nvPr>
            <p:ph type="ctrTitle"/>
          </p:nvPr>
        </p:nvSpPr>
        <p:spPr/>
        <p:txBody>
          <a:bodyPr/>
          <a:lstStyle/>
          <a:p>
            <a:r>
              <a:rPr lang="it-CH" dirty="0">
                <a:latin typeface="Algerian" panose="04020705040A02060702" pitchFamily="82" charset="0"/>
              </a:rPr>
              <a:t>LE OLIMPIADI</a:t>
            </a:r>
          </a:p>
        </p:txBody>
      </p:sp>
      <p:sp>
        <p:nvSpPr>
          <p:cNvPr id="3" name="Sottotitolo 2">
            <a:extLst>
              <a:ext uri="{FF2B5EF4-FFF2-40B4-BE49-F238E27FC236}">
                <a16:creationId xmlns:a16="http://schemas.microsoft.com/office/drawing/2014/main" id="{9568E9C0-6FBB-4DE2-BC0E-352C79833ED9}"/>
              </a:ext>
            </a:extLst>
          </p:cNvPr>
          <p:cNvSpPr>
            <a:spLocks noGrp="1"/>
          </p:cNvSpPr>
          <p:nvPr>
            <p:ph type="subTitle" idx="1"/>
          </p:nvPr>
        </p:nvSpPr>
        <p:spPr/>
        <p:txBody>
          <a:bodyPr/>
          <a:lstStyle/>
          <a:p>
            <a:r>
              <a:rPr lang="it-CH"/>
              <a:t>Giorgia – 2E 2021</a:t>
            </a:r>
            <a:endParaRPr lang="it-CH" dirty="0"/>
          </a:p>
        </p:txBody>
      </p:sp>
    </p:spTree>
    <p:extLst>
      <p:ext uri="{BB962C8B-B14F-4D97-AF65-F5344CB8AC3E}">
        <p14:creationId xmlns:p14="http://schemas.microsoft.com/office/powerpoint/2010/main" val="803096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82BBF6-2D7F-426E-A9F2-EB47E56A278C}"/>
              </a:ext>
            </a:extLst>
          </p:cNvPr>
          <p:cNvSpPr>
            <a:spLocks noGrp="1"/>
          </p:cNvSpPr>
          <p:nvPr>
            <p:ph type="title"/>
          </p:nvPr>
        </p:nvSpPr>
        <p:spPr/>
        <p:txBody>
          <a:bodyPr/>
          <a:lstStyle/>
          <a:p>
            <a:r>
              <a:rPr lang="it-CH" dirty="0">
                <a:latin typeface="Algerian" panose="04020705040A02060702" pitchFamily="82" charset="0"/>
              </a:rPr>
              <a:t>Tra ieri e oggi </a:t>
            </a:r>
          </a:p>
        </p:txBody>
      </p:sp>
      <p:sp>
        <p:nvSpPr>
          <p:cNvPr id="3" name="Segnaposto contenuto 2">
            <a:extLst>
              <a:ext uri="{FF2B5EF4-FFF2-40B4-BE49-F238E27FC236}">
                <a16:creationId xmlns:a16="http://schemas.microsoft.com/office/drawing/2014/main" id="{6F447084-9742-4017-8836-7053F9D9B144}"/>
              </a:ext>
            </a:extLst>
          </p:cNvPr>
          <p:cNvSpPr>
            <a:spLocks noGrp="1"/>
          </p:cNvSpPr>
          <p:nvPr>
            <p:ph idx="1"/>
          </p:nvPr>
        </p:nvSpPr>
        <p:spPr>
          <a:xfrm>
            <a:off x="685800" y="1952626"/>
            <a:ext cx="10820400" cy="4266060"/>
          </a:xfrm>
        </p:spPr>
        <p:txBody>
          <a:bodyPr>
            <a:normAutofit/>
          </a:bodyPr>
          <a:lstStyle/>
          <a:p>
            <a:pPr marL="0" indent="0">
              <a:buNone/>
            </a:pPr>
            <a:r>
              <a:rPr lang="it-CH" sz="2000" dirty="0">
                <a:cs typeface="Calibri" panose="020F0502020204030204" pitchFamily="34" charset="0"/>
              </a:rPr>
              <a:t>A differenza del passato le regole sono cambiate:</a:t>
            </a:r>
          </a:p>
          <a:p>
            <a:pPr marL="514350" indent="-514350">
              <a:buAutoNum type="alphaLcParenR"/>
            </a:pPr>
            <a:r>
              <a:rPr lang="it-CH" sz="2400" dirty="0">
                <a:cs typeface="Calibri" panose="020F0502020204030204" pitchFamily="34" charset="0"/>
              </a:rPr>
              <a:t>I concorrenti non gareggiano più nudi ma con la divisa della squadra </a:t>
            </a:r>
          </a:p>
          <a:p>
            <a:pPr marL="514350" indent="-514350">
              <a:buAutoNum type="alphaLcParenR"/>
            </a:pPr>
            <a:r>
              <a:rPr lang="it-CH" sz="2400" dirty="0">
                <a:cs typeface="Calibri" panose="020F0502020204030204" pitchFamily="34" charset="0"/>
              </a:rPr>
              <a:t>Oggi le donne possono partecipare e gli schiavi non ci sono più</a:t>
            </a:r>
          </a:p>
          <a:p>
            <a:pPr marL="514350" indent="-514350">
              <a:buAutoNum type="alphaLcParenR"/>
            </a:pPr>
            <a:r>
              <a:rPr lang="it-CH" sz="2400" dirty="0">
                <a:cs typeface="Calibri" panose="020F0502020204030204" pitchFamily="34" charset="0"/>
              </a:rPr>
              <a:t>Le donne sposate possono assistere ai giochi e partecipare</a:t>
            </a:r>
          </a:p>
          <a:p>
            <a:pPr marL="514350" indent="-514350">
              <a:buAutoNum type="alphaLcParenR"/>
            </a:pPr>
            <a:r>
              <a:rPr lang="it-CH" sz="2400" dirty="0">
                <a:cs typeface="Calibri" panose="020F0502020204030204" pitchFamily="34" charset="0"/>
              </a:rPr>
              <a:t>Al giorno d’oggi il solo pensiero di uccidere l’avversario è piuttosto scandaloso</a:t>
            </a:r>
          </a:p>
          <a:p>
            <a:pPr marL="514350" indent="-514350">
              <a:buAutoNum type="alphaLcParenR"/>
            </a:pPr>
            <a:r>
              <a:rPr lang="it-CH" sz="2400" dirty="0">
                <a:cs typeface="Calibri" panose="020F0502020204030204" pitchFamily="34" charset="0"/>
              </a:rPr>
              <a:t>Non si può barare con l’uso di sostanze proibite (Doping)</a:t>
            </a:r>
          </a:p>
          <a:p>
            <a:pPr marL="514350" indent="-514350">
              <a:buAutoNum type="alphaLcParenR"/>
            </a:pPr>
            <a:r>
              <a:rPr lang="it-CH" sz="2400" dirty="0">
                <a:cs typeface="Calibri" panose="020F0502020204030204" pitchFamily="34" charset="0"/>
              </a:rPr>
              <a:t>È proibito corrompere l’avversario</a:t>
            </a:r>
          </a:p>
          <a:p>
            <a:pPr marL="514350" indent="-514350">
              <a:buAutoNum type="alphaLcParenR"/>
            </a:pPr>
            <a:r>
              <a:rPr lang="it-CH" sz="2400" dirty="0">
                <a:cs typeface="Calibri" panose="020F0502020204030204" pitchFamily="34" charset="0"/>
              </a:rPr>
              <a:t>È proibito corrompere i giudici</a:t>
            </a:r>
          </a:p>
          <a:p>
            <a:pPr marL="514350" indent="-514350">
              <a:buAutoNum type="alphaLcParenR"/>
            </a:pPr>
            <a:endParaRPr lang="it-CH" sz="2400" dirty="0">
              <a:cs typeface="Calibri" panose="020F0502020204030204" pitchFamily="34" charset="0"/>
            </a:endParaRPr>
          </a:p>
          <a:p>
            <a:pPr marL="514350" indent="-514350">
              <a:buAutoNum type="alphaLcParenR"/>
            </a:pPr>
            <a:endParaRPr lang="it-CH" sz="2400" dirty="0">
              <a:cs typeface="Calibri" panose="020F0502020204030204" pitchFamily="34" charset="0"/>
            </a:endParaRPr>
          </a:p>
          <a:p>
            <a:pPr marL="514350" indent="-514350">
              <a:buAutoNum type="alphaLcParenR"/>
            </a:pPr>
            <a:endParaRPr lang="it-CH" sz="2800" dirty="0">
              <a:latin typeface="Calibri" panose="020F0502020204030204" pitchFamily="34" charset="0"/>
              <a:cs typeface="Calibri" panose="020F0502020204030204" pitchFamily="34" charset="0"/>
            </a:endParaRPr>
          </a:p>
          <a:p>
            <a:pPr marL="514350" indent="-514350">
              <a:buAutoNum type="alphaLcParenR"/>
            </a:pPr>
            <a:endParaRPr lang="it-CH"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4321161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8D1FB0-7966-4B06-9270-43D5824F1C1C}"/>
              </a:ext>
            </a:extLst>
          </p:cNvPr>
          <p:cNvSpPr>
            <a:spLocks noGrp="1"/>
          </p:cNvSpPr>
          <p:nvPr>
            <p:ph type="title"/>
          </p:nvPr>
        </p:nvSpPr>
        <p:spPr/>
        <p:txBody>
          <a:bodyPr/>
          <a:lstStyle/>
          <a:p>
            <a:r>
              <a:rPr lang="it-CH" dirty="0">
                <a:latin typeface="Algerian" panose="04020705040A02060702" pitchFamily="82" charset="0"/>
              </a:rPr>
              <a:t>La fiamma olimpica</a:t>
            </a:r>
          </a:p>
        </p:txBody>
      </p:sp>
      <p:sp>
        <p:nvSpPr>
          <p:cNvPr id="3" name="Segnaposto contenuto 2">
            <a:extLst>
              <a:ext uri="{FF2B5EF4-FFF2-40B4-BE49-F238E27FC236}">
                <a16:creationId xmlns:a16="http://schemas.microsoft.com/office/drawing/2014/main" id="{935B9D3E-98A8-4545-9B77-B784D97D2D0C}"/>
              </a:ext>
            </a:extLst>
          </p:cNvPr>
          <p:cNvSpPr>
            <a:spLocks noGrp="1"/>
          </p:cNvSpPr>
          <p:nvPr>
            <p:ph idx="1"/>
          </p:nvPr>
        </p:nvSpPr>
        <p:spPr>
          <a:xfrm>
            <a:off x="685800" y="2019301"/>
            <a:ext cx="10820400" cy="4024125"/>
          </a:xfrm>
        </p:spPr>
        <p:txBody>
          <a:bodyPr>
            <a:noAutofit/>
          </a:bodyPr>
          <a:lstStyle/>
          <a:p>
            <a:pPr marL="0" indent="0">
              <a:buNone/>
            </a:pPr>
            <a:r>
              <a:rPr lang="it-CH" sz="2400" dirty="0"/>
              <a:t>La fiamma olimpica è un simbolo dei giochi che brucia nello svolgimento delle gare. Infatti aveva origine della antica Grecia, dove il fuoco veniva tenuto acceso durante tutta la stagione dei giochi olimpici. Nel 1982 fu reintrodotto e da allora fa ancora parte delle olimpiadi moderne. Nel 1960 la fiamma olimpica viene accesa diversi mesi prima dello svolgimento dei giochi, in Grecia da undici sacerdotesse (in questo caso impersonate da attrici). La fiamma per qualche giorno rimane in Grecia, per poi essere trasportata nel paese dei giochi. Viene organizzata una staffetta dove dei Tedofori portano la fiamma per tutta la città. L’ultima tappa della staffetta è  il tratto dove ospita i giochi, la staffetta si conclude infatti quando c’è la cerimonia di apertura dei giochi.</a:t>
            </a:r>
          </a:p>
        </p:txBody>
      </p:sp>
    </p:spTree>
    <p:extLst>
      <p:ext uri="{BB962C8B-B14F-4D97-AF65-F5344CB8AC3E}">
        <p14:creationId xmlns:p14="http://schemas.microsoft.com/office/powerpoint/2010/main" val="227428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egnaposto contenuto 12">
            <a:extLst>
              <a:ext uri="{FF2B5EF4-FFF2-40B4-BE49-F238E27FC236}">
                <a16:creationId xmlns:a16="http://schemas.microsoft.com/office/drawing/2014/main" id="{0433FA09-A27A-4652-A357-C0C80C3FF96F}"/>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3412" y="1567656"/>
            <a:ext cx="4733925" cy="2842419"/>
          </a:xfrm>
        </p:spPr>
      </p:pic>
      <p:sp>
        <p:nvSpPr>
          <p:cNvPr id="18" name="CasellaDiTesto 17">
            <a:extLst>
              <a:ext uri="{FF2B5EF4-FFF2-40B4-BE49-F238E27FC236}">
                <a16:creationId xmlns:a16="http://schemas.microsoft.com/office/drawing/2014/main" id="{D54FE070-DE91-4BEF-9120-D9EF0D566FD4}"/>
              </a:ext>
            </a:extLst>
          </p:cNvPr>
          <p:cNvSpPr txBox="1"/>
          <p:nvPr/>
        </p:nvSpPr>
        <p:spPr>
          <a:xfrm>
            <a:off x="976044" y="4530904"/>
            <a:ext cx="3842535" cy="830997"/>
          </a:xfrm>
          <a:prstGeom prst="rect">
            <a:avLst/>
          </a:prstGeom>
          <a:noFill/>
        </p:spPr>
        <p:txBody>
          <a:bodyPr wrap="square" rtlCol="0">
            <a:spAutoFit/>
          </a:bodyPr>
          <a:lstStyle/>
          <a:p>
            <a:r>
              <a:rPr lang="it-CH" sz="2400" dirty="0"/>
              <a:t>Undici sacerdotesse finte in Grecia</a:t>
            </a:r>
          </a:p>
        </p:txBody>
      </p:sp>
      <p:pic>
        <p:nvPicPr>
          <p:cNvPr id="1026" name="Picture 2" descr="Olimpiadi, cerimonia d&amp;#39;apertura: la Osaka accende il braciere, Egonu  protagonista con la bandiera olimpica | Serie A | Calciomercato.com">
            <a:extLst>
              <a:ext uri="{FF2B5EF4-FFF2-40B4-BE49-F238E27FC236}">
                <a16:creationId xmlns:a16="http://schemas.microsoft.com/office/drawing/2014/main" id="{8A47C499-BD70-4156-9BD3-BF791EED1C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6531" y="1171575"/>
            <a:ext cx="4381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22" name="CasellaDiTesto 21">
            <a:extLst>
              <a:ext uri="{FF2B5EF4-FFF2-40B4-BE49-F238E27FC236}">
                <a16:creationId xmlns:a16="http://schemas.microsoft.com/office/drawing/2014/main" id="{03AD2FB5-84B2-4978-BDCA-3713B44B1697}"/>
              </a:ext>
            </a:extLst>
          </p:cNvPr>
          <p:cNvSpPr txBox="1"/>
          <p:nvPr/>
        </p:nvSpPr>
        <p:spPr>
          <a:xfrm>
            <a:off x="6935056" y="4890499"/>
            <a:ext cx="3503488" cy="830997"/>
          </a:xfrm>
          <a:prstGeom prst="rect">
            <a:avLst/>
          </a:prstGeom>
          <a:noFill/>
        </p:spPr>
        <p:txBody>
          <a:bodyPr wrap="square" rtlCol="0">
            <a:spAutoFit/>
          </a:bodyPr>
          <a:lstStyle/>
          <a:p>
            <a:r>
              <a:rPr lang="it-CH" sz="2400" dirty="0"/>
              <a:t>La fiamma olimpica di Tokyo 2020</a:t>
            </a:r>
          </a:p>
        </p:txBody>
      </p:sp>
    </p:spTree>
    <p:extLst>
      <p:ext uri="{BB962C8B-B14F-4D97-AF65-F5344CB8AC3E}">
        <p14:creationId xmlns:p14="http://schemas.microsoft.com/office/powerpoint/2010/main" val="1825743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2F9C07-8E07-449A-9AC5-68ECACA0A126}"/>
              </a:ext>
            </a:extLst>
          </p:cNvPr>
          <p:cNvSpPr>
            <a:spLocks noGrp="1"/>
          </p:cNvSpPr>
          <p:nvPr>
            <p:ph type="title"/>
          </p:nvPr>
        </p:nvSpPr>
        <p:spPr/>
        <p:txBody>
          <a:bodyPr/>
          <a:lstStyle/>
          <a:p>
            <a:r>
              <a:rPr lang="it-CH" dirty="0">
                <a:latin typeface="Algerian" panose="04020705040A02060702" pitchFamily="82" charset="0"/>
              </a:rPr>
              <a:t>Curiosità</a:t>
            </a:r>
          </a:p>
        </p:txBody>
      </p:sp>
      <p:sp>
        <p:nvSpPr>
          <p:cNvPr id="3" name="Segnaposto contenuto 2">
            <a:extLst>
              <a:ext uri="{FF2B5EF4-FFF2-40B4-BE49-F238E27FC236}">
                <a16:creationId xmlns:a16="http://schemas.microsoft.com/office/drawing/2014/main" id="{F6A54323-E65F-4BEA-94D3-D7D881C4C36E}"/>
              </a:ext>
            </a:extLst>
          </p:cNvPr>
          <p:cNvSpPr>
            <a:spLocks noGrp="1"/>
          </p:cNvSpPr>
          <p:nvPr>
            <p:ph idx="1"/>
          </p:nvPr>
        </p:nvSpPr>
        <p:spPr/>
        <p:txBody>
          <a:bodyPr/>
          <a:lstStyle/>
          <a:p>
            <a:pPr marL="0" indent="0">
              <a:buNone/>
            </a:pPr>
            <a:r>
              <a:rPr lang="it-CH" sz="3200" dirty="0"/>
              <a:t>Oltre alle classiche olimpiadi estive ci sono anche quelle invernali che si fanno nello stesso anno di quelle estive. Gli sport si praticano su ghiaccio o neve. Le olimpiadi invernali si praticano a febbraio. Sono stati fondati nel 1924, ma già nell’Antichità si svolgevano.</a:t>
            </a:r>
          </a:p>
        </p:txBody>
      </p:sp>
    </p:spTree>
    <p:extLst>
      <p:ext uri="{BB962C8B-B14F-4D97-AF65-F5344CB8AC3E}">
        <p14:creationId xmlns:p14="http://schemas.microsoft.com/office/powerpoint/2010/main" val="425095001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F4DD-2427-4A0A-949B-6C26F6CC9C28}"/>
              </a:ext>
            </a:extLst>
          </p:cNvPr>
          <p:cNvSpPr>
            <a:spLocks noGrp="1"/>
          </p:cNvSpPr>
          <p:nvPr>
            <p:ph type="title"/>
          </p:nvPr>
        </p:nvSpPr>
        <p:spPr/>
        <p:txBody>
          <a:bodyPr>
            <a:normAutofit/>
          </a:bodyPr>
          <a:lstStyle/>
          <a:p>
            <a:r>
              <a:rPr lang="it-CH" sz="8000" dirty="0">
                <a:latin typeface="Algerian" panose="04020705040A02060702" pitchFamily="82" charset="0"/>
              </a:rPr>
              <a:t>              FINE</a:t>
            </a:r>
          </a:p>
        </p:txBody>
      </p:sp>
      <p:sp>
        <p:nvSpPr>
          <p:cNvPr id="3" name="Segnaposto testo 2">
            <a:extLst>
              <a:ext uri="{FF2B5EF4-FFF2-40B4-BE49-F238E27FC236}">
                <a16:creationId xmlns:a16="http://schemas.microsoft.com/office/drawing/2014/main" id="{26609F2A-65D3-40AC-A672-0210BDCCB186}"/>
              </a:ext>
            </a:extLst>
          </p:cNvPr>
          <p:cNvSpPr>
            <a:spLocks noGrp="1"/>
          </p:cNvSpPr>
          <p:nvPr>
            <p:ph type="body" sz="half" idx="2"/>
          </p:nvPr>
        </p:nvSpPr>
        <p:spPr/>
        <p:txBody>
          <a:bodyPr/>
          <a:lstStyle/>
          <a:p>
            <a:endParaRPr lang="it-CH"/>
          </a:p>
        </p:txBody>
      </p:sp>
    </p:spTree>
    <p:extLst>
      <p:ext uri="{BB962C8B-B14F-4D97-AF65-F5344CB8AC3E}">
        <p14:creationId xmlns:p14="http://schemas.microsoft.com/office/powerpoint/2010/main" val="361541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3C8B610-BB73-4992-97FD-3D78A82F1A6D}"/>
              </a:ext>
            </a:extLst>
          </p:cNvPr>
          <p:cNvSpPr>
            <a:spLocks noGrp="1"/>
          </p:cNvSpPr>
          <p:nvPr>
            <p:ph type="title"/>
          </p:nvPr>
        </p:nvSpPr>
        <p:spPr/>
        <p:txBody>
          <a:bodyPr/>
          <a:lstStyle/>
          <a:p>
            <a:r>
              <a:rPr lang="it-CH" dirty="0"/>
              <a:t>         </a:t>
            </a:r>
            <a:r>
              <a:rPr lang="it-CH" dirty="0">
                <a:latin typeface="Algerian" panose="04020705040A02060702" pitchFamily="82" charset="0"/>
              </a:rPr>
              <a:t>INDICE</a:t>
            </a:r>
          </a:p>
        </p:txBody>
      </p:sp>
      <p:sp>
        <p:nvSpPr>
          <p:cNvPr id="3" name="Segnaposto contenuto 2">
            <a:extLst>
              <a:ext uri="{FF2B5EF4-FFF2-40B4-BE49-F238E27FC236}">
                <a16:creationId xmlns:a16="http://schemas.microsoft.com/office/drawing/2014/main" id="{197BC5A5-53A5-47DD-BFBF-5CDC8BA6FD7B}"/>
              </a:ext>
            </a:extLst>
          </p:cNvPr>
          <p:cNvSpPr>
            <a:spLocks noGrp="1"/>
          </p:cNvSpPr>
          <p:nvPr>
            <p:ph idx="1"/>
          </p:nvPr>
        </p:nvSpPr>
        <p:spPr>
          <a:xfrm>
            <a:off x="685800" y="1747520"/>
            <a:ext cx="10820400" cy="4471165"/>
          </a:xfrm>
        </p:spPr>
        <p:txBody>
          <a:bodyPr>
            <a:normAutofit lnSpcReduction="10000"/>
          </a:bodyPr>
          <a:lstStyle/>
          <a:p>
            <a:r>
              <a:rPr lang="it-CH" sz="3200" dirty="0"/>
              <a:t>La nascita delle olimpiadi</a:t>
            </a:r>
          </a:p>
          <a:p>
            <a:r>
              <a:rPr lang="it-CH" sz="3200" dirty="0"/>
              <a:t>Le regole </a:t>
            </a:r>
          </a:p>
          <a:p>
            <a:r>
              <a:rPr lang="it-CH" sz="3200" dirty="0"/>
              <a:t>Olimpia</a:t>
            </a:r>
          </a:p>
          <a:p>
            <a:r>
              <a:rPr lang="it-CH" sz="3200" dirty="0"/>
              <a:t>Lo stadio</a:t>
            </a:r>
          </a:p>
          <a:p>
            <a:r>
              <a:rPr lang="it-CH" sz="3200" dirty="0"/>
              <a:t>I nostri giochi</a:t>
            </a:r>
          </a:p>
          <a:p>
            <a:r>
              <a:rPr lang="it-CH" sz="3200" dirty="0"/>
              <a:t>Tra ieri e oggi</a:t>
            </a:r>
          </a:p>
          <a:p>
            <a:r>
              <a:rPr lang="it-CH" sz="3200" dirty="0"/>
              <a:t>La fiamma olimpica</a:t>
            </a:r>
          </a:p>
          <a:p>
            <a:r>
              <a:rPr lang="it-CH" sz="3200" dirty="0"/>
              <a:t>Curiosità</a:t>
            </a:r>
          </a:p>
          <a:p>
            <a:endParaRPr lang="it-CH" sz="3200" dirty="0"/>
          </a:p>
          <a:p>
            <a:endParaRPr lang="it-CH" sz="3200" dirty="0"/>
          </a:p>
          <a:p>
            <a:endParaRPr lang="it-CH" sz="3200" dirty="0"/>
          </a:p>
        </p:txBody>
      </p:sp>
    </p:spTree>
    <p:extLst>
      <p:ext uri="{BB962C8B-B14F-4D97-AF65-F5344CB8AC3E}">
        <p14:creationId xmlns:p14="http://schemas.microsoft.com/office/powerpoint/2010/main" val="136698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A4D6A8-AE63-40E2-BD7C-880BE50F8163}"/>
              </a:ext>
            </a:extLst>
          </p:cNvPr>
          <p:cNvSpPr>
            <a:spLocks noGrp="1"/>
          </p:cNvSpPr>
          <p:nvPr>
            <p:ph type="title"/>
          </p:nvPr>
        </p:nvSpPr>
        <p:spPr/>
        <p:txBody>
          <a:bodyPr/>
          <a:lstStyle/>
          <a:p>
            <a:r>
              <a:rPr lang="it-CH" dirty="0">
                <a:latin typeface="Algerian" panose="04020705040A02060702" pitchFamily="82" charset="0"/>
              </a:rPr>
              <a:t>LA NASCITA DELLE OLIMPIADI</a:t>
            </a:r>
          </a:p>
        </p:txBody>
      </p:sp>
      <p:sp>
        <p:nvSpPr>
          <p:cNvPr id="3" name="Segnaposto contenuto 2">
            <a:extLst>
              <a:ext uri="{FF2B5EF4-FFF2-40B4-BE49-F238E27FC236}">
                <a16:creationId xmlns:a16="http://schemas.microsoft.com/office/drawing/2014/main" id="{54E49D20-4166-4B31-AE23-8515DDB52E71}"/>
              </a:ext>
            </a:extLst>
          </p:cNvPr>
          <p:cNvSpPr>
            <a:spLocks noGrp="1"/>
          </p:cNvSpPr>
          <p:nvPr>
            <p:ph idx="1"/>
          </p:nvPr>
        </p:nvSpPr>
        <p:spPr>
          <a:xfrm>
            <a:off x="838200" y="1690688"/>
            <a:ext cx="10934700" cy="4486275"/>
          </a:xfrm>
        </p:spPr>
        <p:txBody>
          <a:bodyPr/>
          <a:lstStyle/>
          <a:p>
            <a:pPr marL="0" indent="0">
              <a:buNone/>
            </a:pPr>
            <a:r>
              <a:rPr lang="it-CH" sz="3200" dirty="0"/>
              <a:t>La prima olimpiade si è svolta nel 776 a.C. ad Olimpia. Una volta le Olimpiadi erano feste religiose, in onore degli dei in particolare a Zeus. Le olimpiadi infatti presero il nome dalla città dove si svolgevano i giochi.  Una volta il gioco più antico era la corsa a piedi. Poi nel 708 a.C. ebbe inizio il Panteon ovvero cinque giochi. </a:t>
            </a:r>
            <a:r>
              <a:rPr lang="it-CH" sz="3200" b="1" i="1" dirty="0">
                <a:solidFill>
                  <a:schemeClr val="accent5">
                    <a:lumMod val="75000"/>
                  </a:schemeClr>
                </a:solidFill>
              </a:rPr>
              <a:t>Il salto, la corsa, il lancio del giavellotto, il lancio del disco e la lotta</a:t>
            </a:r>
            <a:r>
              <a:rPr lang="it-CH" b="1" i="1" dirty="0">
                <a:solidFill>
                  <a:schemeClr val="accent5">
                    <a:lumMod val="75000"/>
                  </a:schemeClr>
                </a:solidFill>
              </a:rPr>
              <a:t>. </a:t>
            </a:r>
          </a:p>
        </p:txBody>
      </p:sp>
    </p:spTree>
    <p:extLst>
      <p:ext uri="{BB962C8B-B14F-4D97-AF65-F5344CB8AC3E}">
        <p14:creationId xmlns:p14="http://schemas.microsoft.com/office/powerpoint/2010/main" val="119932439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95310-D27C-4636-B86F-EA0B10E884B4}"/>
              </a:ext>
            </a:extLst>
          </p:cNvPr>
          <p:cNvSpPr>
            <a:spLocks noGrp="1"/>
          </p:cNvSpPr>
          <p:nvPr>
            <p:ph type="title"/>
          </p:nvPr>
        </p:nvSpPr>
        <p:spPr/>
        <p:txBody>
          <a:bodyPr/>
          <a:lstStyle/>
          <a:p>
            <a:r>
              <a:rPr lang="it-CH" dirty="0">
                <a:latin typeface="Algerian" panose="04020705040A02060702" pitchFamily="82" charset="0"/>
              </a:rPr>
              <a:t>        LE REGOLE</a:t>
            </a:r>
          </a:p>
        </p:txBody>
      </p:sp>
      <p:sp>
        <p:nvSpPr>
          <p:cNvPr id="3" name="Segnaposto contenuto 2">
            <a:extLst>
              <a:ext uri="{FF2B5EF4-FFF2-40B4-BE49-F238E27FC236}">
                <a16:creationId xmlns:a16="http://schemas.microsoft.com/office/drawing/2014/main" id="{B9D0C23D-BACE-489D-BEDE-3354D74E5F0A}"/>
              </a:ext>
            </a:extLst>
          </p:cNvPr>
          <p:cNvSpPr>
            <a:spLocks noGrp="1"/>
          </p:cNvSpPr>
          <p:nvPr>
            <p:ph idx="1"/>
          </p:nvPr>
        </p:nvSpPr>
        <p:spPr/>
        <p:txBody>
          <a:bodyPr>
            <a:normAutofit/>
          </a:bodyPr>
          <a:lstStyle/>
          <a:p>
            <a:r>
              <a:rPr lang="it-CH" dirty="0"/>
              <a:t>a) I concorrenti gareggiavano nudi</a:t>
            </a:r>
          </a:p>
          <a:p>
            <a:r>
              <a:rPr lang="it-CH" dirty="0"/>
              <a:t>b) Non possono gareggiare le donne e gli schiavi</a:t>
            </a:r>
          </a:p>
          <a:p>
            <a:r>
              <a:rPr lang="it-CH" dirty="0"/>
              <a:t>c) Le donne sposate non possono assistere ai giochi</a:t>
            </a:r>
          </a:p>
          <a:p>
            <a:r>
              <a:rPr lang="it-CH" dirty="0"/>
              <a:t>d) È proibito uccidere l’avversario anche se c’è in gioco un premio</a:t>
            </a:r>
          </a:p>
          <a:p>
            <a:r>
              <a:rPr lang="it-CH" dirty="0"/>
              <a:t>e) Non si può barare </a:t>
            </a:r>
          </a:p>
          <a:p>
            <a:r>
              <a:rPr lang="it-CH" dirty="0"/>
              <a:t>f) È proibito corrompere l’avversario con dei soldi</a:t>
            </a:r>
          </a:p>
          <a:p>
            <a:r>
              <a:rPr lang="it-CH" dirty="0"/>
              <a:t>g) Chiunque cerchi di offrire denaro al giudice è punito con la frusta</a:t>
            </a:r>
          </a:p>
          <a:p>
            <a:pPr marL="0" indent="0">
              <a:buNone/>
            </a:pPr>
            <a:endParaRPr lang="it-CH" dirty="0"/>
          </a:p>
        </p:txBody>
      </p:sp>
    </p:spTree>
    <p:extLst>
      <p:ext uri="{BB962C8B-B14F-4D97-AF65-F5344CB8AC3E}">
        <p14:creationId xmlns:p14="http://schemas.microsoft.com/office/powerpoint/2010/main" val="9115603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D8BA23-B8AC-45D5-9701-D54EC624A9B9}"/>
              </a:ext>
            </a:extLst>
          </p:cNvPr>
          <p:cNvSpPr>
            <a:spLocks noGrp="1"/>
          </p:cNvSpPr>
          <p:nvPr>
            <p:ph type="title"/>
          </p:nvPr>
        </p:nvSpPr>
        <p:spPr/>
        <p:txBody>
          <a:bodyPr/>
          <a:lstStyle/>
          <a:p>
            <a:r>
              <a:rPr lang="it-CH" dirty="0">
                <a:latin typeface="Algerian" panose="04020705040A02060702" pitchFamily="82" charset="0"/>
              </a:rPr>
              <a:t>                        OLIMPIA</a:t>
            </a:r>
          </a:p>
        </p:txBody>
      </p:sp>
      <p:sp>
        <p:nvSpPr>
          <p:cNvPr id="3" name="Segnaposto contenuto 2">
            <a:extLst>
              <a:ext uri="{FF2B5EF4-FFF2-40B4-BE49-F238E27FC236}">
                <a16:creationId xmlns:a16="http://schemas.microsoft.com/office/drawing/2014/main" id="{09B17A93-416A-41C3-87AD-E66830F16CEB}"/>
              </a:ext>
            </a:extLst>
          </p:cNvPr>
          <p:cNvSpPr>
            <a:spLocks noGrp="1"/>
          </p:cNvSpPr>
          <p:nvPr>
            <p:ph idx="1"/>
          </p:nvPr>
        </p:nvSpPr>
        <p:spPr/>
        <p:txBody>
          <a:bodyPr>
            <a:normAutofit/>
          </a:bodyPr>
          <a:lstStyle/>
          <a:p>
            <a:pPr marL="0" indent="0">
              <a:buNone/>
            </a:pPr>
            <a:r>
              <a:rPr lang="it-CH" sz="2400" dirty="0"/>
              <a:t>La città si trovava in Grecia, dove ogni quattro anni si svolgevano le olimpiadi. Le rovine di Olimpia sono state scoperte nel 1776 dall’archeologo inglese Richard Chandler, ma solo nel 1829 e oltre vennero effettuati gli scavi.</a:t>
            </a:r>
          </a:p>
          <a:p>
            <a:pPr marL="0" indent="0">
              <a:buNone/>
            </a:pPr>
            <a:r>
              <a:rPr lang="it-CH" sz="2400" dirty="0"/>
              <a:t>Per gli antichi Greci olimpia era ai piedi dell’olimpo. Infatti è da li che prende nome la città. Tra tutti i famosi tempi dedicati agli dei il più importante è quello dedicato a Zeus, dentro si trovava una enorme statua del dio in oro. È  stata riconosciuta tra le sette meraviglie del mondo. </a:t>
            </a:r>
          </a:p>
        </p:txBody>
      </p:sp>
    </p:spTree>
    <p:extLst>
      <p:ext uri="{BB962C8B-B14F-4D97-AF65-F5344CB8AC3E}">
        <p14:creationId xmlns:p14="http://schemas.microsoft.com/office/powerpoint/2010/main" val="142984803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48D3D44-817F-4C15-B482-0E4B4735EA3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103243" y="1550504"/>
            <a:ext cx="6082748" cy="3666461"/>
          </a:xfrm>
          <a:prstGeom prst="rect">
            <a:avLst/>
          </a:prstGeom>
        </p:spPr>
      </p:pic>
      <p:pic>
        <p:nvPicPr>
          <p:cNvPr id="12" name="Immagine 11">
            <a:extLst>
              <a:ext uri="{FF2B5EF4-FFF2-40B4-BE49-F238E27FC236}">
                <a16:creationId xmlns:a16="http://schemas.microsoft.com/office/drawing/2014/main" id="{8AE5042F-A0BB-4826-9AFA-78EFEE32B65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53739" y="1550504"/>
            <a:ext cx="4522304" cy="3578087"/>
          </a:xfrm>
          <a:prstGeom prst="rect">
            <a:avLst/>
          </a:prstGeom>
        </p:spPr>
      </p:pic>
      <p:sp>
        <p:nvSpPr>
          <p:cNvPr id="14" name="CasellaDiTesto 13">
            <a:extLst>
              <a:ext uri="{FF2B5EF4-FFF2-40B4-BE49-F238E27FC236}">
                <a16:creationId xmlns:a16="http://schemas.microsoft.com/office/drawing/2014/main" id="{1A631FF6-7B4D-4047-BB93-7CF47583D84C}"/>
              </a:ext>
            </a:extLst>
          </p:cNvPr>
          <p:cNvSpPr txBox="1"/>
          <p:nvPr/>
        </p:nvSpPr>
        <p:spPr>
          <a:xfrm>
            <a:off x="1669774" y="5307496"/>
            <a:ext cx="9909313" cy="369332"/>
          </a:xfrm>
          <a:prstGeom prst="rect">
            <a:avLst/>
          </a:prstGeom>
          <a:noFill/>
        </p:spPr>
        <p:txBody>
          <a:bodyPr wrap="square" rtlCol="0">
            <a:spAutoFit/>
          </a:bodyPr>
          <a:lstStyle/>
          <a:p>
            <a:r>
              <a:rPr lang="it-CH" dirty="0"/>
              <a:t>Il tempio di Zeus oggi                                                                Il tempio di Zeus una volta</a:t>
            </a:r>
          </a:p>
        </p:txBody>
      </p:sp>
    </p:spTree>
    <p:extLst>
      <p:ext uri="{BB962C8B-B14F-4D97-AF65-F5344CB8AC3E}">
        <p14:creationId xmlns:p14="http://schemas.microsoft.com/office/powerpoint/2010/main" val="399514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551D79-B791-478D-938D-5A2945C37D32}"/>
              </a:ext>
            </a:extLst>
          </p:cNvPr>
          <p:cNvSpPr>
            <a:spLocks noGrp="1"/>
          </p:cNvSpPr>
          <p:nvPr>
            <p:ph type="title"/>
          </p:nvPr>
        </p:nvSpPr>
        <p:spPr/>
        <p:txBody>
          <a:bodyPr/>
          <a:lstStyle/>
          <a:p>
            <a:r>
              <a:rPr lang="it-CH" dirty="0"/>
              <a:t>                     </a:t>
            </a:r>
            <a:r>
              <a:rPr lang="it-CH" dirty="0">
                <a:latin typeface="Algerian" panose="04020705040A02060702" pitchFamily="82" charset="0"/>
              </a:rPr>
              <a:t>Lo stadio </a:t>
            </a:r>
          </a:p>
        </p:txBody>
      </p:sp>
      <p:sp>
        <p:nvSpPr>
          <p:cNvPr id="8" name="Segnaposto contenuto 7">
            <a:extLst>
              <a:ext uri="{FF2B5EF4-FFF2-40B4-BE49-F238E27FC236}">
                <a16:creationId xmlns:a16="http://schemas.microsoft.com/office/drawing/2014/main" id="{5D939113-CDFB-4DA1-9400-7B60F3DC449D}"/>
              </a:ext>
            </a:extLst>
          </p:cNvPr>
          <p:cNvSpPr>
            <a:spLocks noGrp="1"/>
          </p:cNvSpPr>
          <p:nvPr>
            <p:ph idx="1"/>
          </p:nvPr>
        </p:nvSpPr>
        <p:spPr/>
        <p:txBody>
          <a:bodyPr>
            <a:normAutofit/>
          </a:bodyPr>
          <a:lstStyle/>
          <a:p>
            <a:pPr marL="0" indent="0">
              <a:buNone/>
            </a:pPr>
            <a:r>
              <a:rPr lang="it-CH" sz="3600" dirty="0"/>
              <a:t>La pista era lunga 212,54 m e larga 28,5 m. Per accedere allo stadio, che poteva contenere 50’000 spettatori, bisognava passare in un tunnel di pietra. I sedili erano in fango, mentre i giudici stavano su una piattaforma di pietra. Infine sul versante nord c’era un altare dedicato a Demetra.</a:t>
            </a:r>
          </a:p>
          <a:p>
            <a:pPr marL="0" indent="0">
              <a:buNone/>
            </a:pPr>
            <a:endParaRPr lang="it-CH" dirty="0"/>
          </a:p>
        </p:txBody>
      </p:sp>
    </p:spTree>
    <p:extLst>
      <p:ext uri="{BB962C8B-B14F-4D97-AF65-F5344CB8AC3E}">
        <p14:creationId xmlns:p14="http://schemas.microsoft.com/office/powerpoint/2010/main" val="196157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E256E2DC-0E23-48A2-87B3-201C46EA635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5776" y="1203049"/>
            <a:ext cx="6657975" cy="3276600"/>
          </a:xfrm>
          <a:prstGeom prst="rect">
            <a:avLst/>
          </a:prstGeom>
        </p:spPr>
      </p:pic>
      <p:pic>
        <p:nvPicPr>
          <p:cNvPr id="10" name="Immagine 9">
            <a:extLst>
              <a:ext uri="{FF2B5EF4-FFF2-40B4-BE49-F238E27FC236}">
                <a16:creationId xmlns:a16="http://schemas.microsoft.com/office/drawing/2014/main" id="{8A0EEF04-052C-4F39-8DEF-01566D26A5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05700" y="1110698"/>
            <a:ext cx="4038599" cy="3461302"/>
          </a:xfrm>
          <a:prstGeom prst="rect">
            <a:avLst/>
          </a:prstGeom>
        </p:spPr>
      </p:pic>
      <p:sp>
        <p:nvSpPr>
          <p:cNvPr id="14" name="CasellaDiTesto 13">
            <a:extLst>
              <a:ext uri="{FF2B5EF4-FFF2-40B4-BE49-F238E27FC236}">
                <a16:creationId xmlns:a16="http://schemas.microsoft.com/office/drawing/2014/main" id="{544E02B0-C932-4A32-B29A-DF07E21755DF}"/>
              </a:ext>
            </a:extLst>
          </p:cNvPr>
          <p:cNvSpPr txBox="1"/>
          <p:nvPr/>
        </p:nvSpPr>
        <p:spPr>
          <a:xfrm>
            <a:off x="8172451" y="4676775"/>
            <a:ext cx="3114674" cy="707886"/>
          </a:xfrm>
          <a:prstGeom prst="rect">
            <a:avLst/>
          </a:prstGeom>
          <a:noFill/>
        </p:spPr>
        <p:txBody>
          <a:bodyPr wrap="square" rtlCol="0">
            <a:spAutoFit/>
          </a:bodyPr>
          <a:lstStyle/>
          <a:p>
            <a:r>
              <a:rPr lang="it-IT" sz="2000" kern="1200" dirty="0">
                <a:solidFill>
                  <a:schemeClr val="tx1"/>
                </a:solidFill>
                <a:latin typeface="+mn-lt"/>
                <a:ea typeface="+mn-ea"/>
                <a:cs typeface="+mn-cs"/>
              </a:rPr>
              <a:t>Tunnel a volta per accedere allo stadio</a:t>
            </a:r>
          </a:p>
        </p:txBody>
      </p:sp>
      <p:sp>
        <p:nvSpPr>
          <p:cNvPr id="17" name="CasellaDiTesto 16">
            <a:extLst>
              <a:ext uri="{FF2B5EF4-FFF2-40B4-BE49-F238E27FC236}">
                <a16:creationId xmlns:a16="http://schemas.microsoft.com/office/drawing/2014/main" id="{8857C657-BA75-432B-8794-95895EEBB3B6}"/>
              </a:ext>
            </a:extLst>
          </p:cNvPr>
          <p:cNvSpPr txBox="1"/>
          <p:nvPr/>
        </p:nvSpPr>
        <p:spPr>
          <a:xfrm>
            <a:off x="1257300" y="4572000"/>
            <a:ext cx="4181475" cy="461665"/>
          </a:xfrm>
          <a:prstGeom prst="rect">
            <a:avLst/>
          </a:prstGeom>
          <a:noFill/>
        </p:spPr>
        <p:txBody>
          <a:bodyPr wrap="square" rtlCol="0">
            <a:spAutoFit/>
          </a:bodyPr>
          <a:lstStyle/>
          <a:p>
            <a:r>
              <a:rPr lang="it-CH" sz="2400" dirty="0"/>
              <a:t>Lo stadio olimpico di Olimpia</a:t>
            </a:r>
          </a:p>
        </p:txBody>
      </p:sp>
    </p:spTree>
    <p:extLst>
      <p:ext uri="{BB962C8B-B14F-4D97-AF65-F5344CB8AC3E}">
        <p14:creationId xmlns:p14="http://schemas.microsoft.com/office/powerpoint/2010/main" val="159481173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090EEE-B8CB-4AA2-BFD4-A6A734736A44}"/>
              </a:ext>
            </a:extLst>
          </p:cNvPr>
          <p:cNvSpPr>
            <a:spLocks noGrp="1"/>
          </p:cNvSpPr>
          <p:nvPr>
            <p:ph type="title"/>
          </p:nvPr>
        </p:nvSpPr>
        <p:spPr/>
        <p:txBody>
          <a:bodyPr/>
          <a:lstStyle/>
          <a:p>
            <a:r>
              <a:rPr lang="it-CH" dirty="0">
                <a:latin typeface="Algerian" panose="04020705040A02060702" pitchFamily="82" charset="0"/>
              </a:rPr>
              <a:t>I NOSTRI GIOCHI</a:t>
            </a:r>
          </a:p>
        </p:txBody>
      </p:sp>
      <p:sp>
        <p:nvSpPr>
          <p:cNvPr id="3" name="Segnaposto contenuto 2">
            <a:extLst>
              <a:ext uri="{FF2B5EF4-FFF2-40B4-BE49-F238E27FC236}">
                <a16:creationId xmlns:a16="http://schemas.microsoft.com/office/drawing/2014/main" id="{954DDC0A-5900-4A86-B60D-16BD3CF229B7}"/>
              </a:ext>
            </a:extLst>
          </p:cNvPr>
          <p:cNvSpPr>
            <a:spLocks noGrp="1"/>
          </p:cNvSpPr>
          <p:nvPr>
            <p:ph idx="1"/>
          </p:nvPr>
        </p:nvSpPr>
        <p:spPr/>
        <p:txBody>
          <a:bodyPr>
            <a:normAutofit/>
          </a:bodyPr>
          <a:lstStyle/>
          <a:p>
            <a:pPr marL="0" indent="0">
              <a:buNone/>
            </a:pPr>
            <a:r>
              <a:rPr lang="it-CH" sz="3200" dirty="0">
                <a:latin typeface="Calibri" panose="020F0502020204030204" pitchFamily="34" charset="0"/>
                <a:cs typeface="Calibri" panose="020F0502020204030204" pitchFamily="34" charset="0"/>
              </a:rPr>
              <a:t>Quest’anno si sono celebrati i giochi olimpici di Tokyo 2020. Infatti ce li ricorderemo per sempre perché i giochi si sono celebrati senza pubblico per l’emergenza sanitaria. Per seconda cosa, una un po’ più bella il nostro Ticino e la nostra Svizzera, si sono portati a casa molte medaglie tra le quali anche quella di Noè Ponti  nei 100m delfino. </a:t>
            </a:r>
          </a:p>
        </p:txBody>
      </p:sp>
    </p:spTree>
    <p:extLst>
      <p:ext uri="{BB962C8B-B14F-4D97-AF65-F5344CB8AC3E}">
        <p14:creationId xmlns:p14="http://schemas.microsoft.com/office/powerpoint/2010/main" val="3511037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theme1.xml><?xml version="1.0" encoding="utf-8"?>
<a:theme xmlns:a="http://schemas.openxmlformats.org/drawingml/2006/main" name="Scia di vapore">
  <a:themeElements>
    <a:clrScheme name="Scia di vapore">
      <a:dk1>
        <a:sysClr val="windowText" lastClr="000000"/>
      </a:dk1>
      <a:lt1>
        <a:sysClr val="window" lastClr="FFFFFF"/>
      </a:lt1>
      <a:dk2>
        <a:srgbClr val="454545"/>
      </a:dk2>
      <a:lt2>
        <a:srgbClr val="DADADA"/>
      </a:lt2>
      <a:accent1>
        <a:srgbClr val="01D17D"/>
      </a:accent1>
      <a:accent2>
        <a:srgbClr val="84C72A"/>
      </a:accent2>
      <a:accent3>
        <a:srgbClr val="E1D126"/>
      </a:accent3>
      <a:accent4>
        <a:srgbClr val="E29932"/>
      </a:accent4>
      <a:accent5>
        <a:srgbClr val="E56526"/>
      </a:accent5>
      <a:accent6>
        <a:srgbClr val="D63731"/>
      </a:accent6>
      <a:hlink>
        <a:srgbClr val="35FA7F"/>
      </a:hlink>
      <a:folHlink>
        <a:srgbClr val="BAFC85"/>
      </a:folHlink>
    </a:clrScheme>
    <a:fontScheme name="Scia di vapore">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cia di vapore">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2B2A868B-6BC2-4B3E-98B9-1258F41035DE}"/>
    </a:ext>
  </a:extLst>
</a:theme>
</file>

<file path=docProps/app.xml><?xml version="1.0" encoding="utf-8"?>
<Properties xmlns="http://schemas.openxmlformats.org/officeDocument/2006/extended-properties" xmlns:vt="http://schemas.openxmlformats.org/officeDocument/2006/docPropsVTypes">
  <Template>Scia di vapore</Template>
  <TotalTime>465</TotalTime>
  <Words>730</Words>
  <Application>Microsoft Macintosh PowerPoint</Application>
  <PresentationFormat>Widescreen</PresentationFormat>
  <Paragraphs>50</Paragraphs>
  <Slides>14</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14</vt:i4>
      </vt:variant>
    </vt:vector>
  </HeadingPairs>
  <TitlesOfParts>
    <vt:vector size="19" baseType="lpstr">
      <vt:lpstr>Algerian</vt:lpstr>
      <vt:lpstr>Arial</vt:lpstr>
      <vt:lpstr>Calibri</vt:lpstr>
      <vt:lpstr>Century Gothic</vt:lpstr>
      <vt:lpstr>Scia di vapore</vt:lpstr>
      <vt:lpstr>LE OLIMPIADI</vt:lpstr>
      <vt:lpstr>         INDICE</vt:lpstr>
      <vt:lpstr>LA NASCITA DELLE OLIMPIADI</vt:lpstr>
      <vt:lpstr>        LE REGOLE</vt:lpstr>
      <vt:lpstr>                        OLIMPIA</vt:lpstr>
      <vt:lpstr>Presentazione standard di PowerPoint</vt:lpstr>
      <vt:lpstr>                     Lo stadio </vt:lpstr>
      <vt:lpstr>Presentazione standard di PowerPoint</vt:lpstr>
      <vt:lpstr>I NOSTRI GIOCHI</vt:lpstr>
      <vt:lpstr>Tra ieri e oggi </vt:lpstr>
      <vt:lpstr>La fiamma olimpica</vt:lpstr>
      <vt:lpstr>Presentazione standard di PowerPoint</vt:lpstr>
      <vt:lpstr>Curiosità</vt:lpstr>
      <vt:lpstr>              FINE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OLIMPIADI</dc:title>
  <dc:creator>Al e Veruska Antognini</dc:creator>
  <cp:lastModifiedBy>Gian Franco Pordenone</cp:lastModifiedBy>
  <cp:revision>13</cp:revision>
  <dcterms:created xsi:type="dcterms:W3CDTF">2021-08-07T09:07:43Z</dcterms:created>
  <dcterms:modified xsi:type="dcterms:W3CDTF">2021-09-19T18:22:58Z</dcterms:modified>
</cp:coreProperties>
</file>