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267" r:id="rId3"/>
    <p:sldId id="264" r:id="rId4"/>
    <p:sldId id="266" r:id="rId5"/>
    <p:sldId id="257" r:id="rId6"/>
    <p:sldId id="259" r:id="rId7"/>
    <p:sldId id="260" r:id="rId8"/>
    <p:sldId id="268" r:id="rId9"/>
    <p:sldId id="269" r:id="rId10"/>
    <p:sldId id="270" r:id="rId11"/>
    <p:sldId id="261" r:id="rId12"/>
    <p:sldId id="271" r:id="rId13"/>
    <p:sldId id="265" r:id="rId14"/>
    <p:sldId id="262" r:id="rId15"/>
    <p:sldId id="272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72109" autoAdjust="0"/>
  </p:normalViewPr>
  <p:slideViewPr>
    <p:cSldViewPr snapToGrid="0" snapToObjects="1">
      <p:cViewPr varScale="1">
        <p:scale>
          <a:sx n="90" d="100"/>
          <a:sy n="90" d="100"/>
        </p:scale>
        <p:origin x="181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5BA8C-F569-C042-8E03-C17718927CDD}" type="datetimeFigureOut">
              <a:rPr lang="it-IT" smtClean="0"/>
              <a:t>01/05/21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/>
              <a:t>Fare clic per modificare gli stili del testo dello schema</a:t>
            </a:r>
          </a:p>
          <a:p>
            <a:pPr lvl="1"/>
            <a:r>
              <a:rPr lang="fr-CH"/>
              <a:t>Secondo livello</a:t>
            </a:r>
          </a:p>
          <a:p>
            <a:pPr lvl="2"/>
            <a:r>
              <a:rPr lang="fr-CH"/>
              <a:t>Terzo livello</a:t>
            </a:r>
          </a:p>
          <a:p>
            <a:pPr lvl="3"/>
            <a:r>
              <a:rPr lang="fr-CH"/>
              <a:t>Quarto livello</a:t>
            </a:r>
          </a:p>
          <a:p>
            <a:pPr lvl="4"/>
            <a:r>
              <a:rPr lang="fr-CH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B1BB3-1F00-0A4A-9BF2-2A594BD0C1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0935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Ap4mJbo1Tw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B1BB3-1F00-0A4A-9BF2-2A594BD0C1C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8720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800" dirty="0"/>
              <a:t>FORZA &amp; CORAGGIO di</a:t>
            </a:r>
            <a:r>
              <a:rPr lang="de-CH" sz="1800" baseline="0" dirty="0"/>
              <a:t> </a:t>
            </a:r>
            <a:r>
              <a:rPr lang="de-CH" sz="1800" baseline="0" dirty="0" err="1"/>
              <a:t>ribellarsi</a:t>
            </a:r>
            <a:r>
              <a:rPr lang="de-CH" sz="1800" baseline="0" dirty="0"/>
              <a:t> al </a:t>
            </a:r>
            <a:r>
              <a:rPr lang="de-CH" sz="1800" baseline="0" dirty="0" err="1"/>
              <a:t>nemico</a:t>
            </a:r>
            <a:r>
              <a:rPr lang="de-CH" sz="1800" baseline="0" dirty="0"/>
              <a:t>, </a:t>
            </a:r>
            <a:r>
              <a:rPr lang="de-CH" sz="1800" baseline="0" dirty="0" err="1"/>
              <a:t>e</a:t>
            </a:r>
            <a:r>
              <a:rPr lang="de-CH" sz="1800" baseline="0" dirty="0"/>
              <a:t> non </a:t>
            </a:r>
            <a:r>
              <a:rPr lang="de-CH" sz="1800" baseline="0" dirty="0" err="1"/>
              <a:t>subire</a:t>
            </a:r>
            <a:r>
              <a:rPr lang="de-CH" sz="1800" baseline="0" dirty="0"/>
              <a:t> </a:t>
            </a:r>
            <a:r>
              <a:rPr lang="de-CH" sz="1800" baseline="0" dirty="0" err="1"/>
              <a:t>passivamente</a:t>
            </a:r>
            <a:r>
              <a:rPr lang="de-CH" sz="1800" baseline="0" dirty="0"/>
              <a:t>. </a:t>
            </a:r>
            <a:endParaRPr lang="de-CH" sz="1800" dirty="0"/>
          </a:p>
          <a:p>
            <a:endParaRPr lang="de-CH" sz="1800" dirty="0"/>
          </a:p>
          <a:p>
            <a:r>
              <a:rPr lang="de-CH" sz="1800" dirty="0"/>
              <a:t>Al</a:t>
            </a:r>
            <a:r>
              <a:rPr lang="de-CH" sz="1800" baseline="0" dirty="0"/>
              <a:t> </a:t>
            </a:r>
            <a:r>
              <a:rPr lang="de-CH" sz="1800" baseline="0" dirty="0" err="1"/>
              <a:t>momento</a:t>
            </a:r>
            <a:r>
              <a:rPr lang="de-CH" sz="1800" baseline="0" dirty="0"/>
              <a:t> del </a:t>
            </a:r>
            <a:r>
              <a:rPr lang="de-CH" sz="1800" baseline="0" dirty="0" err="1"/>
              <a:t>suo</a:t>
            </a:r>
            <a:r>
              <a:rPr lang="de-CH" sz="1800" baseline="0" dirty="0"/>
              <a:t> eroico </a:t>
            </a:r>
            <a:r>
              <a:rPr lang="de-CH" sz="1800" baseline="0" dirty="0" err="1"/>
              <a:t>gesto</a:t>
            </a:r>
            <a:r>
              <a:rPr lang="de-CH" sz="1800" baseline="0" dirty="0"/>
              <a:t> ha </a:t>
            </a:r>
            <a:r>
              <a:rPr lang="de-CH" sz="1800" baseline="0" dirty="0" err="1"/>
              <a:t>urlato</a:t>
            </a:r>
            <a:r>
              <a:rPr lang="de-CH" sz="1800" baseline="0" dirty="0"/>
              <a:t>: "DAMMI FORZA, SIGNORE DIO D'ISRAELE, IN QUESTO MOMENTO".</a:t>
            </a:r>
          </a:p>
          <a:p>
            <a:endParaRPr lang="de-CH" sz="1800" baseline="0" dirty="0"/>
          </a:p>
          <a:p>
            <a:r>
              <a:rPr lang="de-CH" sz="1800" baseline="0" dirty="0"/>
              <a:t>Vendetta </a:t>
            </a:r>
            <a:r>
              <a:rPr lang="de-CH" sz="1800" baseline="0" dirty="0" err="1"/>
              <a:t>donna</a:t>
            </a:r>
            <a:r>
              <a:rPr lang="de-CH" sz="1800" baseline="0" dirty="0"/>
              <a:t> </a:t>
            </a:r>
            <a:r>
              <a:rPr lang="de-CH" sz="1800" baseline="0" dirty="0" err="1"/>
              <a:t>contro</a:t>
            </a:r>
            <a:r>
              <a:rPr lang="de-CH" sz="1800" baseline="0" dirty="0"/>
              <a:t> </a:t>
            </a:r>
            <a:r>
              <a:rPr lang="de-CH" sz="1800" baseline="0" dirty="0" err="1"/>
              <a:t>uomo</a:t>
            </a:r>
            <a:r>
              <a:rPr lang="de-CH" sz="1800" baseline="0" dirty="0"/>
              <a:t>: </a:t>
            </a:r>
            <a:r>
              <a:rPr lang="de-CH" sz="1800" baseline="0" dirty="0" err="1"/>
              <a:t>Un</a:t>
            </a:r>
            <a:r>
              <a:rPr lang="de-CH" sz="1800" baseline="0" dirty="0"/>
              <a:t> </a:t>
            </a:r>
            <a:r>
              <a:rPr lang="de-CH" sz="1800" baseline="0" dirty="0" err="1"/>
              <a:t>raro</a:t>
            </a:r>
            <a:r>
              <a:rPr lang="de-CH" sz="1800" baseline="0" dirty="0"/>
              <a:t> </a:t>
            </a:r>
            <a:r>
              <a:rPr lang="de-CH" sz="1800" baseline="0" dirty="0" err="1"/>
              <a:t>fatto</a:t>
            </a:r>
            <a:r>
              <a:rPr lang="de-CH" sz="1800" baseline="0" dirty="0"/>
              <a:t> </a:t>
            </a:r>
            <a:r>
              <a:rPr lang="de-CH" sz="1800" baseline="0" dirty="0" err="1"/>
              <a:t>nell'Antichità</a:t>
            </a:r>
            <a:r>
              <a:rPr lang="de-CH" sz="1800" baseline="0" dirty="0"/>
              <a:t>. </a:t>
            </a:r>
          </a:p>
          <a:p>
            <a:endParaRPr lang="de-CH" sz="1800" baseline="0" dirty="0"/>
          </a:p>
          <a:p>
            <a:r>
              <a:rPr lang="de-CH" sz="1800" baseline="0" dirty="0"/>
              <a:t>CHIEDERE AL PUBBLICO!</a:t>
            </a:r>
            <a:endParaRPr lang="it-CH" sz="1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B1BB3-1F00-0A4A-9BF2-2A594BD0C1C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4989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800" dirty="0" err="1"/>
              <a:t>Oloferne</a:t>
            </a:r>
            <a:r>
              <a:rPr lang="it-IT" sz="1800" dirty="0"/>
              <a:t>:</a:t>
            </a:r>
            <a:r>
              <a:rPr lang="it-IT" sz="1800" baseline="0" dirty="0"/>
              <a:t> </a:t>
            </a:r>
            <a:endParaRPr lang="it-IT" sz="1800" dirty="0"/>
          </a:p>
          <a:p>
            <a:r>
              <a:rPr lang="it-IT" sz="1800" dirty="0"/>
              <a:t>Non mai</a:t>
            </a:r>
            <a:r>
              <a:rPr lang="it-IT" sz="1800" baseline="0" dirty="0"/>
              <a:t> dare per scontato ogni cosa. </a:t>
            </a:r>
          </a:p>
          <a:p>
            <a:r>
              <a:rPr lang="it-IT" sz="1800" baseline="0" dirty="0"/>
              <a:t>Non pensare di essere meglio degli altri</a:t>
            </a:r>
          </a:p>
          <a:p>
            <a:r>
              <a:rPr lang="it-IT" sz="1800" baseline="0" dirty="0"/>
              <a:t>Non sottovalutare l’apparenza. </a:t>
            </a:r>
          </a:p>
          <a:p>
            <a:endParaRPr lang="it-IT" sz="1800" baseline="0" dirty="0"/>
          </a:p>
          <a:p>
            <a:endParaRPr lang="it-IT" sz="1800" baseline="0" dirty="0"/>
          </a:p>
          <a:p>
            <a:r>
              <a:rPr lang="it-IT" sz="1800" baseline="0" dirty="0"/>
              <a:t>Giuditta: </a:t>
            </a:r>
          </a:p>
          <a:p>
            <a:r>
              <a:rPr lang="it-IT" sz="1800" baseline="0" dirty="0"/>
              <a:t>Il bisogno (pericolo) ci porta a compiere dei gesti eroici. </a:t>
            </a:r>
          </a:p>
          <a:p>
            <a:r>
              <a:rPr lang="it-IT" sz="1800" baseline="0" dirty="0"/>
              <a:t>Bisogna tuttavia restare sempre con i piedi per terra</a:t>
            </a:r>
            <a:endParaRPr lang="it-IT" sz="1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B1BB3-1F00-0A4A-9BF2-2A594BD0C1C6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500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800" dirty="0"/>
              <a:t>La </a:t>
            </a:r>
            <a:r>
              <a:rPr lang="de-CH" sz="1800" dirty="0" err="1"/>
              <a:t>Bibbia</a:t>
            </a:r>
            <a:r>
              <a:rPr lang="de-CH" sz="1800" dirty="0"/>
              <a:t> </a:t>
            </a:r>
            <a:r>
              <a:rPr lang="de-CH" sz="1800" dirty="0" err="1"/>
              <a:t>è</a:t>
            </a:r>
            <a:r>
              <a:rPr lang="de-CH" sz="1800" dirty="0"/>
              <a:t> da </a:t>
            </a:r>
            <a:r>
              <a:rPr lang="de-CH" sz="1800" dirty="0" err="1"/>
              <a:t>Guiness</a:t>
            </a:r>
            <a:r>
              <a:rPr lang="de-CH" sz="1800" dirty="0"/>
              <a:t> </a:t>
            </a:r>
            <a:r>
              <a:rPr lang="de-CH" sz="1800" dirty="0" err="1"/>
              <a:t>dei</a:t>
            </a:r>
            <a:r>
              <a:rPr lang="de-CH" sz="1800" baseline="0" dirty="0"/>
              <a:t> </a:t>
            </a:r>
            <a:r>
              <a:rPr lang="de-CH" sz="1800" baseline="0" dirty="0" err="1"/>
              <a:t>primati</a:t>
            </a:r>
            <a:r>
              <a:rPr lang="de-CH" sz="1800" baseline="0" dirty="0"/>
              <a:t>: </a:t>
            </a:r>
            <a:endParaRPr lang="de-CH" sz="1800" dirty="0"/>
          </a:p>
          <a:p>
            <a:r>
              <a:rPr lang="de-CH" sz="1800" dirty="0" err="1"/>
              <a:t>Bibbia</a:t>
            </a:r>
            <a:r>
              <a:rPr lang="de-CH" sz="1800" dirty="0"/>
              <a:t> </a:t>
            </a:r>
            <a:r>
              <a:rPr lang="de-CH" sz="1800" dirty="0" err="1"/>
              <a:t>è</a:t>
            </a:r>
            <a:r>
              <a:rPr lang="de-CH" sz="1800" dirty="0"/>
              <a:t> </a:t>
            </a:r>
            <a:r>
              <a:rPr lang="de-CH" sz="1800" dirty="0" err="1"/>
              <a:t>il</a:t>
            </a:r>
            <a:r>
              <a:rPr lang="de-CH" sz="1800" dirty="0"/>
              <a:t> </a:t>
            </a:r>
            <a:r>
              <a:rPr lang="de-CH" sz="1800" dirty="0" err="1"/>
              <a:t>libro</a:t>
            </a:r>
            <a:r>
              <a:rPr lang="de-CH" sz="1800" dirty="0"/>
              <a:t> più </a:t>
            </a:r>
            <a:r>
              <a:rPr lang="de-CH" sz="1800" dirty="0" err="1"/>
              <a:t>letto</a:t>
            </a:r>
            <a:r>
              <a:rPr lang="de-CH" sz="1800" dirty="0"/>
              <a:t> al </a:t>
            </a:r>
            <a:r>
              <a:rPr lang="de-CH" sz="1800" dirty="0" err="1"/>
              <a:t>mondo</a:t>
            </a:r>
            <a:r>
              <a:rPr lang="de-CH" sz="1800" dirty="0"/>
              <a:t>:</a:t>
            </a:r>
            <a:r>
              <a:rPr lang="de-CH" sz="1800" baseline="0" dirty="0"/>
              <a:t> 3900 </a:t>
            </a:r>
            <a:r>
              <a:rPr lang="de-CH" sz="1800" baseline="0" dirty="0" err="1"/>
              <a:t>milioni</a:t>
            </a:r>
            <a:r>
              <a:rPr lang="de-CH" sz="1800" baseline="0" dirty="0"/>
              <a:t> di </a:t>
            </a:r>
            <a:r>
              <a:rPr lang="de-CH" sz="1800" baseline="0" dirty="0" err="1"/>
              <a:t>copie</a:t>
            </a:r>
            <a:r>
              <a:rPr lang="de-CH" sz="1800" baseline="0" dirty="0"/>
              <a:t>!!!!!!</a:t>
            </a:r>
          </a:p>
          <a:p>
            <a:r>
              <a:rPr lang="de-CH" sz="1800" baseline="0" dirty="0" err="1"/>
              <a:t>Bibbia</a:t>
            </a:r>
            <a:r>
              <a:rPr lang="de-CH" sz="1800" baseline="0" dirty="0"/>
              <a:t> </a:t>
            </a:r>
            <a:r>
              <a:rPr lang="de-CH" sz="1800" baseline="0" dirty="0" err="1"/>
              <a:t>è</a:t>
            </a:r>
            <a:r>
              <a:rPr lang="de-CH" sz="1800" baseline="0" dirty="0"/>
              <a:t> </a:t>
            </a:r>
            <a:r>
              <a:rPr lang="de-CH" sz="1800" baseline="0" dirty="0" err="1"/>
              <a:t>il</a:t>
            </a:r>
            <a:r>
              <a:rPr lang="de-CH" sz="1800" baseline="0" dirty="0"/>
              <a:t> </a:t>
            </a:r>
            <a:r>
              <a:rPr lang="de-CH" sz="1800" baseline="0" dirty="0" err="1"/>
              <a:t>libro</a:t>
            </a:r>
            <a:r>
              <a:rPr lang="de-CH" sz="1800" baseline="0" dirty="0"/>
              <a:t> più </a:t>
            </a:r>
            <a:r>
              <a:rPr lang="de-CH" sz="1800" baseline="0" dirty="0" err="1"/>
              <a:t>tradotto</a:t>
            </a:r>
            <a:r>
              <a:rPr lang="de-CH" sz="1800" baseline="0" dirty="0"/>
              <a:t> al </a:t>
            </a:r>
            <a:r>
              <a:rPr lang="de-CH" sz="1800" baseline="0" dirty="0" err="1"/>
              <a:t>mondo</a:t>
            </a:r>
            <a:r>
              <a:rPr lang="de-CH" sz="1800" baseline="0" dirty="0"/>
              <a:t>: 2355 </a:t>
            </a:r>
            <a:r>
              <a:rPr lang="de-CH" sz="1800" baseline="0" dirty="0" err="1"/>
              <a:t>lingue</a:t>
            </a:r>
            <a:r>
              <a:rPr lang="de-CH" sz="1800" baseline="0" dirty="0"/>
              <a:t> (</a:t>
            </a:r>
            <a:r>
              <a:rPr lang="de-CH" sz="1800" baseline="0" dirty="0" err="1"/>
              <a:t>su</a:t>
            </a:r>
            <a:r>
              <a:rPr lang="de-CH" sz="1800" baseline="0" dirty="0"/>
              <a:t> 3000 </a:t>
            </a:r>
            <a:r>
              <a:rPr lang="de-CH" sz="1800" baseline="0" dirty="0" err="1"/>
              <a:t>lingue</a:t>
            </a:r>
            <a:r>
              <a:rPr lang="de-CH" sz="1800" baseline="0" dirty="0"/>
              <a:t> </a:t>
            </a:r>
            <a:r>
              <a:rPr lang="de-CH" sz="1800" baseline="0" dirty="0" err="1"/>
              <a:t>parlate</a:t>
            </a:r>
            <a:r>
              <a:rPr lang="de-CH" sz="1800" baseline="0" dirty="0"/>
              <a:t> al </a:t>
            </a:r>
            <a:r>
              <a:rPr lang="de-CH" sz="1800" baseline="0" dirty="0" err="1"/>
              <a:t>mondo</a:t>
            </a:r>
            <a:r>
              <a:rPr lang="de-CH" sz="1800" baseline="0" dirty="0"/>
              <a:t>). </a:t>
            </a:r>
            <a:endParaRPr lang="de-CH" sz="180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80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800" dirty="0" err="1"/>
              <a:t>Dueterocanonico</a:t>
            </a:r>
            <a:r>
              <a:rPr lang="de-CH" sz="1800" dirty="0"/>
              <a:t>: </a:t>
            </a:r>
            <a:r>
              <a:rPr lang="de-CH" sz="1800" dirty="0" err="1"/>
              <a:t>libri</a:t>
            </a:r>
            <a:r>
              <a:rPr lang="de-CH" sz="1800" dirty="0"/>
              <a:t> </a:t>
            </a:r>
            <a:r>
              <a:rPr lang="de-CH" sz="1800" dirty="0" err="1"/>
              <a:t>accolti</a:t>
            </a:r>
            <a:r>
              <a:rPr lang="de-CH" sz="1800" dirty="0"/>
              <a:t> </a:t>
            </a:r>
            <a:r>
              <a:rPr lang="de-CH" sz="1800" dirty="0" err="1"/>
              <a:t>nel</a:t>
            </a:r>
            <a:r>
              <a:rPr lang="de-CH" sz="1800" dirty="0"/>
              <a:t> </a:t>
            </a:r>
            <a:r>
              <a:rPr lang="de-CH" sz="1800" dirty="0" err="1"/>
              <a:t>canone</a:t>
            </a:r>
            <a:r>
              <a:rPr lang="de-CH" sz="1800" baseline="0" dirty="0"/>
              <a:t> della </a:t>
            </a:r>
            <a:r>
              <a:rPr lang="de-CH" sz="1800" baseline="0" dirty="0" err="1"/>
              <a:t>chiesa</a:t>
            </a:r>
            <a:r>
              <a:rPr lang="de-CH" sz="1800" baseline="0" dirty="0"/>
              <a:t> </a:t>
            </a:r>
            <a:r>
              <a:rPr lang="de-CH" sz="1800" baseline="0" dirty="0" err="1"/>
              <a:t>latina</a:t>
            </a:r>
            <a:r>
              <a:rPr lang="de-CH" sz="1800" baseline="0" dirty="0"/>
              <a:t>, </a:t>
            </a:r>
            <a:r>
              <a:rPr lang="de-CH" sz="1800" baseline="0" dirty="0" err="1"/>
              <a:t>ma</a:t>
            </a:r>
            <a:r>
              <a:rPr lang="de-CH" sz="1800" baseline="0" dirty="0"/>
              <a:t> </a:t>
            </a:r>
            <a:r>
              <a:rPr lang="de-CH" sz="1800" baseline="0" dirty="0" err="1"/>
              <a:t>che</a:t>
            </a:r>
            <a:r>
              <a:rPr lang="de-CH" sz="1800" baseline="0" dirty="0"/>
              <a:t> </a:t>
            </a:r>
            <a:r>
              <a:rPr lang="de-CH" sz="1800" baseline="0" dirty="0" err="1"/>
              <a:t>sono</a:t>
            </a:r>
            <a:r>
              <a:rPr lang="de-CH" sz="1800" baseline="0" dirty="0"/>
              <a:t> </a:t>
            </a:r>
            <a:r>
              <a:rPr lang="de-CH" sz="1800" baseline="0" dirty="0" err="1"/>
              <a:t>stati</a:t>
            </a:r>
            <a:r>
              <a:rPr lang="de-CH" sz="1800" baseline="0" dirty="0"/>
              <a:t> </a:t>
            </a:r>
            <a:r>
              <a:rPr lang="de-CH" sz="1800" baseline="0" dirty="0" err="1"/>
              <a:t>parzialmente</a:t>
            </a:r>
            <a:r>
              <a:rPr lang="de-CH" sz="1800" baseline="0" dirty="0"/>
              <a:t> o </a:t>
            </a:r>
            <a:r>
              <a:rPr lang="de-CH" sz="1800" baseline="0" dirty="0" err="1"/>
              <a:t>totalemente</a:t>
            </a:r>
            <a:r>
              <a:rPr lang="de-CH" sz="1800" baseline="0" dirty="0"/>
              <a:t> </a:t>
            </a:r>
            <a:r>
              <a:rPr lang="de-CH" sz="1800" baseline="0" dirty="0" err="1"/>
              <a:t>respinti</a:t>
            </a:r>
            <a:r>
              <a:rPr lang="de-CH" sz="1800" baseline="0" dirty="0"/>
              <a:t> </a:t>
            </a:r>
            <a:r>
              <a:rPr lang="de-CH" sz="1800" baseline="0" dirty="0" err="1"/>
              <a:t>dalla</a:t>
            </a:r>
            <a:r>
              <a:rPr lang="de-CH" sz="1800" baseline="0" dirty="0"/>
              <a:t> </a:t>
            </a:r>
            <a:r>
              <a:rPr lang="de-CH" sz="1800" baseline="0" dirty="0" err="1"/>
              <a:t>Comunione</a:t>
            </a:r>
            <a:r>
              <a:rPr lang="de-CH" sz="1800" baseline="0" dirty="0"/>
              <a:t> </a:t>
            </a:r>
            <a:r>
              <a:rPr lang="de-CH" sz="1800" baseline="0" dirty="0" err="1"/>
              <a:t>Anglicana</a:t>
            </a:r>
            <a:r>
              <a:rPr lang="de-CH" sz="1800" baseline="0" dirty="0"/>
              <a:t> </a:t>
            </a:r>
            <a:r>
              <a:rPr lang="de-CH" sz="1800" baseline="0" dirty="0" err="1"/>
              <a:t>e</a:t>
            </a:r>
            <a:r>
              <a:rPr lang="de-CH" sz="1800" baseline="0" dirty="0"/>
              <a:t> </a:t>
            </a:r>
            <a:r>
              <a:rPr lang="de-CH" sz="1800" baseline="0" dirty="0" err="1"/>
              <a:t>dalle</a:t>
            </a:r>
            <a:r>
              <a:rPr lang="de-CH" sz="1800" baseline="0" dirty="0"/>
              <a:t> </a:t>
            </a:r>
            <a:r>
              <a:rPr lang="de-CH" sz="1800" baseline="0" dirty="0" err="1"/>
              <a:t>chiese</a:t>
            </a:r>
            <a:r>
              <a:rPr lang="de-CH" sz="1800" baseline="0" dirty="0"/>
              <a:t> </a:t>
            </a:r>
            <a:r>
              <a:rPr lang="de-CH" sz="1800" baseline="0" dirty="0" err="1"/>
              <a:t>protestanti</a:t>
            </a:r>
            <a:r>
              <a:rPr lang="de-CH" sz="1800" baseline="0" dirty="0"/>
              <a:t> </a:t>
            </a:r>
            <a:r>
              <a:rPr lang="de-CH" sz="1800" baseline="0" dirty="0" err="1"/>
              <a:t>che</a:t>
            </a:r>
            <a:r>
              <a:rPr lang="de-CH" sz="1800" baseline="0" dirty="0"/>
              <a:t> non li </a:t>
            </a:r>
            <a:r>
              <a:rPr lang="de-CH" sz="1800" baseline="0" dirty="0" err="1"/>
              <a:t>titengono</a:t>
            </a:r>
            <a:r>
              <a:rPr lang="de-CH" sz="1800" baseline="0" dirty="0"/>
              <a:t> </a:t>
            </a:r>
            <a:r>
              <a:rPr lang="de-CH" sz="1800" baseline="0" dirty="0" err="1"/>
              <a:t>validi</a:t>
            </a:r>
            <a:r>
              <a:rPr lang="de-CH" sz="1800" baseline="0" dirty="0"/>
              <a:t> per la </a:t>
            </a:r>
            <a:r>
              <a:rPr lang="de-CH" sz="1800" baseline="0" dirty="0" err="1"/>
              <a:t>formazione</a:t>
            </a:r>
            <a:r>
              <a:rPr lang="de-CH" sz="1800" baseline="0" dirty="0"/>
              <a:t> di </a:t>
            </a:r>
            <a:r>
              <a:rPr lang="de-CH" sz="1800" baseline="0" dirty="0" err="1"/>
              <a:t>articoli</a:t>
            </a:r>
            <a:r>
              <a:rPr lang="de-CH" sz="1800" baseline="0" dirty="0"/>
              <a:t> </a:t>
            </a:r>
            <a:r>
              <a:rPr lang="de-CH" sz="1800" baseline="0" dirty="0" err="1"/>
              <a:t>dottrinali</a:t>
            </a:r>
            <a:r>
              <a:rPr lang="de-CH" sz="1800" baseline="0" dirty="0"/>
              <a:t>, </a:t>
            </a:r>
            <a:r>
              <a:rPr lang="de-CH" sz="1800" baseline="0" dirty="0" err="1"/>
              <a:t>ma</a:t>
            </a:r>
            <a:r>
              <a:rPr lang="de-CH" sz="1800" baseline="0" dirty="0"/>
              <a:t> solo per </a:t>
            </a:r>
            <a:r>
              <a:rPr lang="de-CH" sz="1800" baseline="0" dirty="0" err="1"/>
              <a:t>l‘edificazione</a:t>
            </a:r>
            <a:r>
              <a:rPr lang="de-CH" sz="1800" baseline="0" dirty="0"/>
              <a:t> personale.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800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CH" sz="1800" dirty="0"/>
              <a:t>Orignariamente era scritto in ebraico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800" baseline="0" dirty="0"/>
              <a:t>Ed in </a:t>
            </a:r>
            <a:r>
              <a:rPr lang="de-CH" sz="1800" baseline="0" dirty="0" err="1"/>
              <a:t>seguito</a:t>
            </a:r>
            <a:r>
              <a:rPr lang="de-CH" sz="1800" baseline="0" dirty="0"/>
              <a:t> </a:t>
            </a:r>
            <a:r>
              <a:rPr lang="de-CH" sz="1800" baseline="0" dirty="0" err="1"/>
              <a:t>è</a:t>
            </a:r>
            <a:r>
              <a:rPr lang="de-CH" sz="1800" baseline="0" dirty="0"/>
              <a:t> </a:t>
            </a:r>
            <a:r>
              <a:rPr lang="de-CH" sz="1800" baseline="0" dirty="0" err="1"/>
              <a:t>stato</a:t>
            </a:r>
            <a:r>
              <a:rPr lang="de-CH" sz="1800" baseline="0" dirty="0"/>
              <a:t> </a:t>
            </a:r>
            <a:r>
              <a:rPr lang="de-CH" sz="1800" baseline="0" dirty="0" err="1"/>
              <a:t>tradotto</a:t>
            </a:r>
            <a:r>
              <a:rPr lang="de-CH" sz="1800" baseline="0" dirty="0"/>
              <a:t> in </a:t>
            </a:r>
            <a:r>
              <a:rPr lang="de-CH" sz="1800" baseline="0" dirty="0" err="1"/>
              <a:t>greco</a:t>
            </a:r>
            <a:r>
              <a:rPr lang="de-CH" sz="1800" baseline="0" dirty="0"/>
              <a:t> (la </a:t>
            </a:r>
            <a:r>
              <a:rPr lang="de-CH" sz="1800" baseline="0" dirty="0" err="1"/>
              <a:t>versione</a:t>
            </a:r>
            <a:r>
              <a:rPr lang="de-CH" sz="1800" baseline="0" dirty="0"/>
              <a:t> </a:t>
            </a:r>
            <a:r>
              <a:rPr lang="de-CH" sz="1800" baseline="0" dirty="0" err="1"/>
              <a:t>nella</a:t>
            </a:r>
            <a:r>
              <a:rPr lang="de-CH" sz="1800" baseline="0" dirty="0"/>
              <a:t> </a:t>
            </a:r>
            <a:r>
              <a:rPr lang="de-CH" sz="1800" baseline="0" dirty="0" err="1"/>
              <a:t>Bibbia</a:t>
            </a:r>
            <a:r>
              <a:rPr lang="de-CH" sz="1800" baseline="0" dirty="0"/>
              <a:t> </a:t>
            </a:r>
            <a:r>
              <a:rPr lang="de-CH" sz="1800" baseline="0" dirty="0" err="1"/>
              <a:t>deriva</a:t>
            </a:r>
            <a:r>
              <a:rPr lang="de-CH" sz="1800" baseline="0" dirty="0"/>
              <a:t> </a:t>
            </a:r>
            <a:r>
              <a:rPr lang="de-CH" sz="1800" baseline="0" dirty="0" err="1"/>
              <a:t>dal</a:t>
            </a:r>
            <a:r>
              <a:rPr lang="de-CH" sz="1800" baseline="0" dirty="0"/>
              <a:t> </a:t>
            </a:r>
            <a:r>
              <a:rPr lang="de-CH" sz="1800" baseline="0" dirty="0" err="1"/>
              <a:t>greco</a:t>
            </a:r>
            <a:r>
              <a:rPr lang="de-CH" sz="1800" baseline="0" dirty="0"/>
              <a:t>). </a:t>
            </a:r>
            <a:endParaRPr lang="it-CH" sz="1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B1BB3-1F00-0A4A-9BF2-2A594BD0C1C6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040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hlinkClick r:id="rId3"/>
              </a:rPr>
              <a:t>https://www.youtube.com/watch?v=0Ap4mJbo1Tw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sz="1800" dirty="0"/>
              <a:t>Vi presento il video che riassume la storia</a:t>
            </a:r>
            <a:r>
              <a:rPr lang="it-IT" sz="1800" baseline="0" dirty="0"/>
              <a:t> di Giuditta. </a:t>
            </a:r>
          </a:p>
          <a:p>
            <a:r>
              <a:rPr lang="it-IT" sz="1800" baseline="0" dirty="0"/>
              <a:t>Buona visione!</a:t>
            </a:r>
          </a:p>
          <a:p>
            <a:endParaRPr lang="it-IT" baseline="0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B1BB3-1F00-0A4A-9BF2-2A594BD0C1C6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5170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800" dirty="0" err="1"/>
              <a:t>Attribuire</a:t>
            </a:r>
            <a:r>
              <a:rPr lang="de-CH" sz="1800" dirty="0"/>
              <a:t> al giusto </a:t>
            </a:r>
            <a:r>
              <a:rPr lang="de-CH" sz="1800" dirty="0" err="1"/>
              <a:t>maestro</a:t>
            </a:r>
            <a:r>
              <a:rPr lang="de-CH" sz="1800" dirty="0"/>
              <a:t> la </a:t>
            </a:r>
            <a:r>
              <a:rPr lang="de-CH" sz="1800" dirty="0" err="1"/>
              <a:t>rispettiva</a:t>
            </a:r>
            <a:r>
              <a:rPr lang="de-CH" sz="1800" baseline="0" dirty="0"/>
              <a:t> </a:t>
            </a:r>
            <a:r>
              <a:rPr lang="de-CH" sz="1800" baseline="0" dirty="0" err="1"/>
              <a:t>opera</a:t>
            </a:r>
            <a:endParaRPr lang="de-CH" sz="1800" baseline="0" dirty="0"/>
          </a:p>
          <a:p>
            <a:endParaRPr lang="de-CH" sz="1800" baseline="0" dirty="0"/>
          </a:p>
          <a:p>
            <a:r>
              <a:rPr lang="de-CH" sz="1800" baseline="0" dirty="0" err="1"/>
              <a:t>Sapete</a:t>
            </a:r>
            <a:r>
              <a:rPr lang="de-CH" sz="1800" baseline="0" dirty="0"/>
              <a:t> </a:t>
            </a:r>
            <a:r>
              <a:rPr lang="de-CH" sz="1800" baseline="0" dirty="0" err="1"/>
              <a:t>che</a:t>
            </a:r>
            <a:r>
              <a:rPr lang="de-CH" sz="1800" baseline="0" dirty="0"/>
              <a:t> </a:t>
            </a:r>
            <a:r>
              <a:rPr lang="de-CH" sz="1800" baseline="0" dirty="0" err="1"/>
              <a:t>esiste</a:t>
            </a:r>
            <a:r>
              <a:rPr lang="de-CH" sz="1800" baseline="0" dirty="0"/>
              <a:t> </a:t>
            </a:r>
            <a:r>
              <a:rPr lang="de-CH" sz="1800" baseline="0" dirty="0" err="1"/>
              <a:t>il</a:t>
            </a:r>
            <a:r>
              <a:rPr lang="de-CH" sz="1800" baseline="0" dirty="0"/>
              <a:t> DIZIONARIO? </a:t>
            </a:r>
          </a:p>
          <a:p>
            <a:endParaRPr lang="de-CH" sz="1800" baseline="0" dirty="0"/>
          </a:p>
          <a:p>
            <a:r>
              <a:rPr lang="de-CH" sz="1800" baseline="0" dirty="0"/>
              <a:t>MODESTIA: </a:t>
            </a:r>
            <a:r>
              <a:rPr lang="de-CH" sz="1800" baseline="0" dirty="0" err="1"/>
              <a:t>Qualità</a:t>
            </a:r>
            <a:r>
              <a:rPr lang="de-CH" sz="1800" baseline="0" dirty="0"/>
              <a:t> di </a:t>
            </a:r>
            <a:r>
              <a:rPr lang="de-CH" sz="1800" baseline="0" dirty="0" err="1"/>
              <a:t>chi</a:t>
            </a:r>
            <a:r>
              <a:rPr lang="de-CH" sz="1800" baseline="0" dirty="0"/>
              <a:t> </a:t>
            </a:r>
            <a:r>
              <a:rPr lang="de-CH" sz="1800" baseline="0" dirty="0" err="1"/>
              <a:t>è</a:t>
            </a:r>
            <a:r>
              <a:rPr lang="de-CH" sz="1800" baseline="0" dirty="0"/>
              <a:t> </a:t>
            </a:r>
            <a:r>
              <a:rPr lang="de-CH" sz="1800" baseline="0" dirty="0" err="1"/>
              <a:t>consapevole</a:t>
            </a:r>
            <a:r>
              <a:rPr lang="de-CH" sz="1800" baseline="0" dirty="0"/>
              <a:t> </a:t>
            </a:r>
            <a:r>
              <a:rPr lang="de-CH" sz="1800" baseline="0" dirty="0" err="1"/>
              <a:t>dei</a:t>
            </a:r>
            <a:r>
              <a:rPr lang="de-CH" sz="1800" baseline="0" dirty="0"/>
              <a:t> </a:t>
            </a:r>
            <a:r>
              <a:rPr lang="de-CH" sz="1800" baseline="0" dirty="0" err="1"/>
              <a:t>propri</a:t>
            </a:r>
            <a:r>
              <a:rPr lang="de-CH" sz="1800" baseline="0" dirty="0"/>
              <a:t> </a:t>
            </a:r>
            <a:r>
              <a:rPr lang="de-CH" sz="1800" baseline="0" dirty="0" err="1"/>
              <a:t>limiti</a:t>
            </a:r>
            <a:r>
              <a:rPr lang="de-CH" sz="1800" baseline="0" dirty="0"/>
              <a:t>, non </a:t>
            </a:r>
            <a:r>
              <a:rPr lang="de-CH" sz="1800" baseline="0" dirty="0" err="1"/>
              <a:t>mostra</a:t>
            </a:r>
            <a:r>
              <a:rPr lang="de-CH" sz="1800" baseline="0" dirty="0"/>
              <a:t> </a:t>
            </a:r>
            <a:r>
              <a:rPr lang="de-CH" sz="1800" baseline="0" dirty="0" err="1"/>
              <a:t>presunzione</a:t>
            </a:r>
            <a:r>
              <a:rPr lang="de-CH" sz="1800" baseline="0" dirty="0"/>
              <a:t>, non </a:t>
            </a:r>
            <a:r>
              <a:rPr lang="de-CH" sz="1800" baseline="0" dirty="0" err="1"/>
              <a:t>ostenta</a:t>
            </a:r>
            <a:r>
              <a:rPr lang="de-CH" sz="1800" baseline="0" dirty="0"/>
              <a:t> le </a:t>
            </a:r>
            <a:r>
              <a:rPr lang="de-CH" sz="1800" baseline="0" dirty="0" err="1"/>
              <a:t>proprie</a:t>
            </a:r>
            <a:r>
              <a:rPr lang="de-CH" sz="1800" baseline="0" dirty="0"/>
              <a:t> </a:t>
            </a:r>
            <a:r>
              <a:rPr lang="de-CH" sz="1800" baseline="0" dirty="0" err="1"/>
              <a:t>qualità</a:t>
            </a:r>
            <a:r>
              <a:rPr lang="de-CH" sz="1800" baseline="0" dirty="0"/>
              <a:t>. </a:t>
            </a:r>
          </a:p>
          <a:p>
            <a:endParaRPr lang="de-CH" sz="1800" baseline="0" dirty="0"/>
          </a:p>
          <a:p>
            <a:r>
              <a:rPr lang="de-CH" sz="1800" baseline="0" dirty="0"/>
              <a:t>SUPERBIA: </a:t>
            </a:r>
            <a:r>
              <a:rPr lang="de-CH" sz="1800" baseline="0" dirty="0" err="1"/>
              <a:t>Radicata</a:t>
            </a:r>
            <a:r>
              <a:rPr lang="de-CH" sz="1800" baseline="0" dirty="0"/>
              <a:t> </a:t>
            </a:r>
            <a:r>
              <a:rPr lang="de-CH" sz="1800" baseline="0" dirty="0" err="1"/>
              <a:t>convinzione</a:t>
            </a:r>
            <a:r>
              <a:rPr lang="de-CH" sz="1800" baseline="0" dirty="0"/>
              <a:t> della propria </a:t>
            </a:r>
            <a:r>
              <a:rPr lang="de-CH" sz="1800" baseline="0" dirty="0" err="1"/>
              <a:t>superiorità</a:t>
            </a:r>
            <a:r>
              <a:rPr lang="de-CH" sz="1800" baseline="0" dirty="0"/>
              <a:t> (reale o </a:t>
            </a:r>
            <a:r>
              <a:rPr lang="de-CH" sz="1800" baseline="0" dirty="0" err="1"/>
              <a:t>presunta</a:t>
            </a:r>
            <a:r>
              <a:rPr lang="de-CH" sz="1800" baseline="0" dirty="0"/>
              <a:t>) </a:t>
            </a:r>
            <a:r>
              <a:rPr lang="de-CH" sz="1800" baseline="0" dirty="0" err="1"/>
              <a:t>che</a:t>
            </a:r>
            <a:r>
              <a:rPr lang="de-CH" sz="1800" baseline="0" dirty="0"/>
              <a:t> si </a:t>
            </a:r>
            <a:r>
              <a:rPr lang="de-CH" sz="1800" baseline="0" dirty="0" err="1"/>
              <a:t>traduce</a:t>
            </a:r>
            <a:r>
              <a:rPr lang="de-CH" sz="1800" baseline="0" dirty="0"/>
              <a:t> in </a:t>
            </a:r>
            <a:r>
              <a:rPr lang="de-CH" sz="1800" baseline="0" dirty="0" err="1"/>
              <a:t>atteggiamenti</a:t>
            </a:r>
            <a:r>
              <a:rPr lang="de-CH" sz="1800" baseline="0" dirty="0"/>
              <a:t> di </a:t>
            </a:r>
            <a:r>
              <a:rPr lang="de-CH" sz="1800" baseline="0" dirty="0" err="1"/>
              <a:t>orgoglioso</a:t>
            </a:r>
            <a:r>
              <a:rPr lang="de-CH" sz="1800" baseline="0" dirty="0"/>
              <a:t> </a:t>
            </a:r>
            <a:r>
              <a:rPr lang="de-CH" sz="1800" baseline="0" dirty="0" err="1"/>
              <a:t>distacco</a:t>
            </a:r>
            <a:r>
              <a:rPr lang="de-CH" sz="1800" baseline="0" dirty="0"/>
              <a:t> o </a:t>
            </a:r>
            <a:r>
              <a:rPr lang="de-CH" sz="1800" baseline="0" dirty="0" err="1"/>
              <a:t>anche</a:t>
            </a:r>
            <a:r>
              <a:rPr lang="de-CH" sz="1800" baseline="0" dirty="0"/>
              <a:t> di </a:t>
            </a:r>
            <a:r>
              <a:rPr lang="de-CH" sz="1800" baseline="0" dirty="0" err="1"/>
              <a:t>ostentato</a:t>
            </a:r>
            <a:r>
              <a:rPr lang="de-CH" sz="1800" baseline="0" dirty="0"/>
              <a:t> </a:t>
            </a:r>
            <a:r>
              <a:rPr lang="de-CH" sz="1800" baseline="0" dirty="0" err="1"/>
              <a:t>disprezzo</a:t>
            </a:r>
            <a:r>
              <a:rPr lang="de-CH" sz="1800" baseline="0" dirty="0"/>
              <a:t> </a:t>
            </a:r>
            <a:r>
              <a:rPr lang="de-CH" sz="1800" baseline="0" dirty="0" err="1"/>
              <a:t>verso</a:t>
            </a:r>
            <a:r>
              <a:rPr lang="de-CH" sz="1800" baseline="0" dirty="0"/>
              <a:t> </a:t>
            </a:r>
            <a:r>
              <a:rPr lang="de-CH" sz="1800" baseline="0" dirty="0" err="1"/>
              <a:t>gli</a:t>
            </a:r>
            <a:r>
              <a:rPr lang="de-CH" sz="1800" baseline="0" dirty="0"/>
              <a:t> </a:t>
            </a:r>
            <a:r>
              <a:rPr lang="de-CH" sz="1800" baseline="0" dirty="0" err="1"/>
              <a:t>altri</a:t>
            </a:r>
            <a:r>
              <a:rPr lang="de-CH" sz="1800" baseline="0" dirty="0"/>
              <a:t>. </a:t>
            </a:r>
          </a:p>
          <a:p>
            <a:endParaRPr lang="de-CH" baseline="0" dirty="0"/>
          </a:p>
          <a:p>
            <a:endParaRPr lang="de-CH" baseline="0" dirty="0"/>
          </a:p>
          <a:p>
            <a:endParaRPr lang="de-CH" baseline="0" dirty="0"/>
          </a:p>
          <a:p>
            <a:endParaRPr lang="it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B1BB3-1F00-0A4A-9BF2-2A594BD0C1C6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9667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B1BB3-1F00-0A4A-9BF2-2A594BD0C1C6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73268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800" dirty="0"/>
              <a:t>Giuditta rica</a:t>
            </a:r>
            <a:r>
              <a:rPr lang="it-IT" sz="1800" baseline="0" dirty="0"/>
              <a:t>vò dal suo atto eroico grandi onori e ricchezze, levò un salmo di ringraziamento all’eterno e visse fino a 105 anni, libera e assai rispettata dalla sua gente, rifiutando ogni proposta di nuove nozze. </a:t>
            </a:r>
          </a:p>
          <a:p>
            <a:endParaRPr lang="it-IT" sz="1800" baseline="0" dirty="0"/>
          </a:p>
          <a:p>
            <a:endParaRPr lang="it-IT" sz="1800" baseline="0" dirty="0"/>
          </a:p>
          <a:p>
            <a:r>
              <a:rPr lang="it-IT" sz="1800" dirty="0"/>
              <a:t>Citazione coraggio</a:t>
            </a:r>
            <a:r>
              <a:rPr lang="it-IT" sz="1800" baseline="0" dirty="0"/>
              <a:t> e superbia.</a:t>
            </a:r>
          </a:p>
          <a:p>
            <a:endParaRPr lang="it-IT" sz="1800" baseline="0" dirty="0"/>
          </a:p>
          <a:p>
            <a:r>
              <a:rPr lang="it-IT" sz="1800" baseline="0" dirty="0"/>
              <a:t>Chi si elogia troppo finisce per danneggiarsi. </a:t>
            </a:r>
          </a:p>
          <a:p>
            <a:r>
              <a:rPr lang="it-IT" sz="1800" baseline="0" dirty="0"/>
              <a:t>QUINDI</a:t>
            </a:r>
          </a:p>
          <a:p>
            <a:r>
              <a:rPr lang="it-IT" sz="1800" baseline="0" dirty="0"/>
              <a:t>Essere modesti, non vantarsi delle proprie conquiste.</a:t>
            </a:r>
          </a:p>
          <a:p>
            <a:endParaRPr lang="it-IT" baseline="0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B1BB3-1F00-0A4A-9BF2-2A594BD0C1C6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9694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B1BB3-1F00-0A4A-9BF2-2A594BD0C1C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668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800" dirty="0"/>
              <a:t>Giovane</a:t>
            </a:r>
            <a:r>
              <a:rPr lang="it-IT" sz="1800" baseline="0" dirty="0"/>
              <a:t> + bella + ricca vedova ebrea.</a:t>
            </a:r>
          </a:p>
          <a:p>
            <a:r>
              <a:rPr lang="it-IT" sz="1800" baseline="0" dirty="0"/>
              <a:t>Abitava a </a:t>
            </a:r>
            <a:r>
              <a:rPr lang="it-IT" sz="1800" baseline="0" dirty="0" err="1"/>
              <a:t>Betulia</a:t>
            </a:r>
            <a:r>
              <a:rPr lang="it-IT" sz="1800" baseline="0" dirty="0"/>
              <a:t> (</a:t>
            </a:r>
            <a:r>
              <a:rPr lang="it-IT" sz="1800" baseline="0" dirty="0" err="1"/>
              <a:t>dove’è</a:t>
            </a:r>
            <a:r>
              <a:rPr lang="it-IT" sz="1800" baseline="0" dirty="0"/>
              <a:t>). </a:t>
            </a:r>
          </a:p>
          <a:p>
            <a:r>
              <a:rPr lang="it-IT" sz="1800" baseline="0" dirty="0"/>
              <a:t>? Eroina? Ve lo racconterò tra breve! </a:t>
            </a:r>
          </a:p>
          <a:p>
            <a:r>
              <a:rPr lang="it-IT" sz="1800" baseline="0" dirty="0"/>
              <a:t>Racconto contenuto nel “Libro di Giuditta”. </a:t>
            </a:r>
          </a:p>
          <a:p>
            <a:r>
              <a:rPr lang="it-IT" sz="1800" baseline="0" dirty="0"/>
              <a:t>E’ la terza donna a cui viene dedicato un libro dell’antico testamento. </a:t>
            </a:r>
            <a:endParaRPr lang="it-IT" sz="1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B1BB3-1F00-0A4A-9BF2-2A594BD0C1C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9300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800" dirty="0"/>
              <a:t>Onomastico</a:t>
            </a:r>
            <a:r>
              <a:rPr lang="it-IT" sz="1800" baseline="0" dirty="0"/>
              <a:t> festeggiato il 16 giugno. </a:t>
            </a:r>
          </a:p>
          <a:p>
            <a:endParaRPr lang="it-IT" sz="1800" baseline="0" dirty="0"/>
          </a:p>
          <a:p>
            <a:r>
              <a:rPr lang="it-IT" sz="1800" dirty="0"/>
              <a:t>Giuditta è forte e determinata,</a:t>
            </a:r>
            <a:r>
              <a:rPr lang="it-IT" sz="1800" baseline="0" dirty="0"/>
              <a:t> la sua personalità è incisiva, con un grande ascendente sugli altri. Predilige la pratica alla teoria e uno spirito di osservazione molto acuto che la porta ad ottenere il meglio in ogni occasione.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B1BB3-1F00-0A4A-9BF2-2A594BD0C1C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6491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800" baseline="0" dirty="0"/>
              <a:t>Odierna Palestina Centrale</a:t>
            </a:r>
          </a:p>
          <a:p>
            <a:endParaRPr lang="it-IT" sz="1800" baseline="0" dirty="0"/>
          </a:p>
          <a:p>
            <a:endParaRPr lang="it-IT" sz="1800" baseline="0" dirty="0"/>
          </a:p>
          <a:p>
            <a:r>
              <a:rPr lang="it-IT" sz="1800" baseline="0" dirty="0"/>
              <a:t>In realtà non erano gli Assiri, bensì i Babilonesi che volevano conquistare </a:t>
            </a:r>
            <a:r>
              <a:rPr lang="it-IT" sz="1800" baseline="0" dirty="0" err="1"/>
              <a:t>Betutlia</a:t>
            </a:r>
            <a:endParaRPr lang="it-IT" sz="1800" baseline="0" dirty="0"/>
          </a:p>
          <a:p>
            <a:r>
              <a:rPr lang="it-IT" sz="1800" dirty="0"/>
              <a:t>Nabucodonosor II: sovrano babilonese che regnò dal 604 a.C.</a:t>
            </a:r>
            <a:r>
              <a:rPr lang="it-IT" sz="1800" baseline="0" dirty="0"/>
              <a:t> Fino al 562 a.C.</a:t>
            </a:r>
          </a:p>
          <a:p>
            <a:endParaRPr lang="it-IT" sz="180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dirty="0"/>
              <a:t>Giuditta MOLTO</a:t>
            </a:r>
            <a:r>
              <a:rPr lang="it-IT" sz="1800" baseline="0" dirty="0"/>
              <a:t> GETTONATA </a:t>
            </a:r>
            <a:r>
              <a:rPr lang="it-IT" sz="1800" dirty="0"/>
              <a:t>nell’arte:</a:t>
            </a:r>
            <a:r>
              <a:rPr lang="it-IT" sz="1800" baseline="0" dirty="0"/>
              <a:t> diversi quadri (CARAVAGGIO, GENTILESCHI, GIORGIONE) e statue (</a:t>
            </a:r>
            <a:r>
              <a:rPr lang="mr-IN" sz="1800" baseline="0" dirty="0"/>
              <a:t>…</a:t>
            </a:r>
            <a:r>
              <a:rPr lang="it-IT" sz="1800" baseline="0" dirty="0"/>
              <a:t>), Dante la cita nella Divina Commedia.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B1BB3-1F00-0A4A-9BF2-2A594BD0C1C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991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800" dirty="0"/>
              <a:t>Giuditta: vedova di </a:t>
            </a:r>
            <a:r>
              <a:rPr lang="it-IT" sz="1800" dirty="0" err="1"/>
              <a:t>Manàsse</a:t>
            </a:r>
            <a:r>
              <a:rPr lang="it-IT" sz="1800" baseline="0" dirty="0"/>
              <a:t> (che le aveva lasciato ricchezze e schiavi) da 3 anni e 4 mesi</a:t>
            </a:r>
            <a:endParaRPr lang="it-IT" sz="1800" dirty="0"/>
          </a:p>
          <a:p>
            <a:r>
              <a:rPr lang="it-IT" sz="1800" dirty="0" err="1"/>
              <a:t>Manàsse</a:t>
            </a:r>
            <a:r>
              <a:rPr lang="it-IT" sz="1800" dirty="0"/>
              <a:t>:</a:t>
            </a:r>
            <a:r>
              <a:rPr lang="it-IT" sz="1800" baseline="0" dirty="0"/>
              <a:t> morto </a:t>
            </a:r>
          </a:p>
          <a:p>
            <a:r>
              <a:rPr lang="it-IT" sz="1800" baseline="0" dirty="0" err="1"/>
              <a:t>Oloferne</a:t>
            </a:r>
            <a:r>
              <a:rPr lang="it-IT" sz="1800" baseline="0" dirty="0"/>
              <a:t>: è divenuto  la figura proverbiale di superbia punita</a:t>
            </a:r>
          </a:p>
          <a:p>
            <a:r>
              <a:rPr lang="it-IT" sz="1800" baseline="0" dirty="0" err="1"/>
              <a:t>Nabucondosor</a:t>
            </a:r>
            <a:r>
              <a:rPr lang="it-IT" sz="1800" baseline="0" dirty="0"/>
              <a:t>: che voleva allargare i confini del suo impero conquistando nuovi territori.</a:t>
            </a:r>
            <a:endParaRPr lang="it-IT" sz="1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B1BB3-1F00-0A4A-9BF2-2A594BD0C1C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944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B1BB3-1F00-0A4A-9BF2-2A594BD0C1C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8346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B1BB3-1F00-0A4A-9BF2-2A594BD0C1C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4263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B1BB3-1F00-0A4A-9BF2-2A594BD0C1C6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3252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32C51614-75FB-C040-A6B9-DB33D0D48D67}" type="datetimeFigureOut">
              <a:rPr lang="it-IT" smtClean="0"/>
              <a:t>01/05/21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2A31C408-186E-6C44-99AD-18C18D51BA6D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63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1614-75FB-C040-A6B9-DB33D0D48D67}" type="datetimeFigureOut">
              <a:rPr lang="it-IT" smtClean="0"/>
              <a:t>01/05/21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C408-186E-6C44-99AD-18C18D51BA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1828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1614-75FB-C040-A6B9-DB33D0D48D67}" type="datetimeFigureOut">
              <a:rPr lang="it-IT" smtClean="0"/>
              <a:t>01/05/21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C408-186E-6C44-99AD-18C18D51BA6D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261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1614-75FB-C040-A6B9-DB33D0D48D67}" type="datetimeFigureOut">
              <a:rPr lang="it-IT" smtClean="0"/>
              <a:t>01/05/21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C408-186E-6C44-99AD-18C18D51BA6D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218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1614-75FB-C040-A6B9-DB33D0D48D67}" type="datetimeFigureOut">
              <a:rPr lang="it-IT" smtClean="0"/>
              <a:t>01/05/21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C408-186E-6C44-99AD-18C18D51BA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5767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1614-75FB-C040-A6B9-DB33D0D48D67}" type="datetimeFigureOut">
              <a:rPr lang="it-IT" smtClean="0"/>
              <a:t>01/05/21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C408-186E-6C44-99AD-18C18D51BA6D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606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1614-75FB-C040-A6B9-DB33D0D48D67}" type="datetimeFigureOut">
              <a:rPr lang="it-IT" smtClean="0"/>
              <a:t>01/05/21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C408-186E-6C44-99AD-18C18D51BA6D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123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1614-75FB-C040-A6B9-DB33D0D48D67}" type="datetimeFigureOut">
              <a:rPr lang="it-IT" smtClean="0"/>
              <a:t>01/05/21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C408-186E-6C44-99AD-18C18D51BA6D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955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1614-75FB-C040-A6B9-DB33D0D48D67}" type="datetimeFigureOut">
              <a:rPr lang="it-IT" smtClean="0"/>
              <a:t>01/05/21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C408-186E-6C44-99AD-18C18D51BA6D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89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1614-75FB-C040-A6B9-DB33D0D48D67}" type="datetimeFigureOut">
              <a:rPr lang="it-IT" smtClean="0"/>
              <a:t>01/05/21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C408-186E-6C44-99AD-18C18D51BA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2943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1614-75FB-C040-A6B9-DB33D0D48D67}" type="datetimeFigureOut">
              <a:rPr lang="it-IT" smtClean="0"/>
              <a:t>01/05/21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C408-186E-6C44-99AD-18C18D51BA6D}" type="slidenum">
              <a:rPr lang="it-IT" smtClean="0"/>
              <a:t>‹N›</a:t>
            </a:fld>
            <a:endParaRPr lang="it-IT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991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1614-75FB-C040-A6B9-DB33D0D48D67}" type="datetimeFigureOut">
              <a:rPr lang="it-IT" smtClean="0"/>
              <a:t>01/05/21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C408-186E-6C44-99AD-18C18D51BA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3926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1614-75FB-C040-A6B9-DB33D0D48D67}" type="datetimeFigureOut">
              <a:rPr lang="it-IT" smtClean="0"/>
              <a:t>01/05/21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C408-186E-6C44-99AD-18C18D51BA6D}" type="slidenum">
              <a:rPr lang="it-IT" smtClean="0"/>
              <a:t>‹N›</a:t>
            </a:fld>
            <a:endParaRPr lang="it-IT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98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1614-75FB-C040-A6B9-DB33D0D48D67}" type="datetimeFigureOut">
              <a:rPr lang="it-IT" smtClean="0"/>
              <a:t>01/05/21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C408-186E-6C44-99AD-18C18D51BA6D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849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1614-75FB-C040-A6B9-DB33D0D48D67}" type="datetimeFigureOut">
              <a:rPr lang="it-IT" smtClean="0"/>
              <a:t>01/05/21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C408-186E-6C44-99AD-18C18D51BA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6830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1614-75FB-C040-A6B9-DB33D0D48D67}" type="datetimeFigureOut">
              <a:rPr lang="it-IT" smtClean="0"/>
              <a:t>01/05/21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C408-186E-6C44-99AD-18C18D51BA6D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79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1614-75FB-C040-A6B9-DB33D0D48D67}" type="datetimeFigureOut">
              <a:rPr lang="it-IT" smtClean="0"/>
              <a:t>01/05/21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C408-186E-6C44-99AD-18C18D51BA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607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C51614-75FB-C040-A6B9-DB33D0D48D67}" type="datetimeFigureOut">
              <a:rPr lang="it-IT" smtClean="0"/>
              <a:t>01/05/21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31C408-186E-6C44-99AD-18C18D51BA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892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TQWKnUqtG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Giuditta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Aurora</a:t>
            </a:r>
          </a:p>
          <a:p>
            <a:r>
              <a:rPr lang="it-IT" dirty="0"/>
              <a:t>1E – 2018</a:t>
            </a:r>
          </a:p>
          <a:p>
            <a:r>
              <a:rPr lang="it-IT" dirty="0"/>
              <a:t>SM Vira </a:t>
            </a:r>
            <a:r>
              <a:rPr lang="it-IT" dirty="0" err="1"/>
              <a:t>Gambarogno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5035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Perché</a:t>
            </a:r>
            <a:r>
              <a:rPr lang="de-CH" dirty="0"/>
              <a:t> è </a:t>
            </a:r>
            <a:r>
              <a:rPr lang="de-CH" dirty="0" err="1"/>
              <a:t>famosa</a:t>
            </a:r>
            <a:r>
              <a:rPr lang="de-CH" dirty="0"/>
              <a:t>?</a:t>
            </a:r>
            <a:endParaRPr lang="it-CH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/>
              <a:t>Con</a:t>
            </a:r>
            <a:r>
              <a:rPr lang="de-CH" dirty="0"/>
              <a:t> </a:t>
            </a:r>
            <a:r>
              <a:rPr lang="de-CH" dirty="0" err="1"/>
              <a:t>l'aiuto</a:t>
            </a:r>
            <a:r>
              <a:rPr lang="de-CH" dirty="0"/>
              <a:t> di Dio ha </a:t>
            </a:r>
            <a:r>
              <a:rPr lang="de-CH" dirty="0" err="1"/>
              <a:t>ucciso</a:t>
            </a:r>
            <a:r>
              <a:rPr lang="de-CH" dirty="0"/>
              <a:t> </a:t>
            </a:r>
            <a:r>
              <a:rPr lang="de-CH" dirty="0" err="1"/>
              <a:t>il</a:t>
            </a:r>
            <a:r>
              <a:rPr lang="de-CH" dirty="0"/>
              <a:t> </a:t>
            </a:r>
            <a:r>
              <a:rPr lang="de-CH" dirty="0" err="1"/>
              <a:t>comandante</a:t>
            </a:r>
            <a:r>
              <a:rPr lang="de-CH" dirty="0"/>
              <a:t> </a:t>
            </a:r>
            <a:r>
              <a:rPr lang="de-CH" dirty="0" err="1"/>
              <a:t>nemico</a:t>
            </a:r>
            <a:r>
              <a:rPr lang="de-CH" dirty="0"/>
              <a:t> </a:t>
            </a:r>
            <a:r>
              <a:rPr lang="de-CH" dirty="0" err="1"/>
              <a:t>Oloferne</a:t>
            </a:r>
            <a:endParaRPr lang="de-CH" dirty="0"/>
          </a:p>
          <a:p>
            <a:r>
              <a:rPr lang="de-CH" dirty="0" err="1"/>
              <a:t>Gesto</a:t>
            </a:r>
            <a:r>
              <a:rPr lang="de-CH" dirty="0"/>
              <a:t> </a:t>
            </a:r>
            <a:r>
              <a:rPr lang="de-CH" dirty="0" err="1"/>
              <a:t>rappresenta</a:t>
            </a:r>
            <a:r>
              <a:rPr lang="de-CH" dirty="0"/>
              <a:t> </a:t>
            </a:r>
            <a:r>
              <a:rPr lang="de-CH" dirty="0" err="1"/>
              <a:t>ribellione</a:t>
            </a:r>
            <a:r>
              <a:rPr lang="de-CH" dirty="0"/>
              <a:t> </a:t>
            </a:r>
            <a:r>
              <a:rPr lang="de-CH" dirty="0" err="1"/>
              <a:t>popolo</a:t>
            </a:r>
            <a:r>
              <a:rPr lang="de-CH" dirty="0"/>
              <a:t> </a:t>
            </a:r>
            <a:r>
              <a:rPr lang="de-CH" dirty="0" err="1"/>
              <a:t>contro</a:t>
            </a:r>
            <a:r>
              <a:rPr lang="de-CH" dirty="0"/>
              <a:t> </a:t>
            </a:r>
            <a:r>
              <a:rPr lang="de-CH" dirty="0" err="1"/>
              <a:t>il</a:t>
            </a:r>
            <a:r>
              <a:rPr lang="de-CH" dirty="0"/>
              <a:t> </a:t>
            </a:r>
            <a:r>
              <a:rPr lang="de-CH" dirty="0" err="1"/>
              <a:t>suo</a:t>
            </a:r>
            <a:r>
              <a:rPr lang="de-CH" dirty="0"/>
              <a:t> </a:t>
            </a:r>
            <a:r>
              <a:rPr lang="de-CH" dirty="0" err="1"/>
              <a:t>temuto</a:t>
            </a:r>
            <a:r>
              <a:rPr lang="de-CH" dirty="0"/>
              <a:t> </a:t>
            </a:r>
            <a:r>
              <a:rPr lang="de-CH" dirty="0" err="1"/>
              <a:t>oppressore</a:t>
            </a:r>
            <a:endParaRPr lang="de-CH" dirty="0"/>
          </a:p>
          <a:p>
            <a:r>
              <a:rPr lang="de-CH" dirty="0" err="1"/>
              <a:t>Raffigura</a:t>
            </a:r>
            <a:r>
              <a:rPr lang="de-CH" dirty="0"/>
              <a:t> pure la </a:t>
            </a:r>
            <a:r>
              <a:rPr lang="de-CH" dirty="0" err="1"/>
              <a:t>vendetta</a:t>
            </a:r>
            <a:r>
              <a:rPr lang="de-CH" dirty="0"/>
              <a:t> della </a:t>
            </a:r>
            <a:r>
              <a:rPr lang="de-CH" dirty="0" err="1"/>
              <a:t>donna</a:t>
            </a:r>
            <a:r>
              <a:rPr lang="de-CH" dirty="0"/>
              <a:t> </a:t>
            </a:r>
            <a:r>
              <a:rPr lang="de-CH" dirty="0" err="1"/>
              <a:t>contro</a:t>
            </a:r>
            <a:r>
              <a:rPr lang="de-CH" dirty="0"/>
              <a:t> </a:t>
            </a:r>
            <a:r>
              <a:rPr lang="de-CH" dirty="0" err="1"/>
              <a:t>l'uomo</a:t>
            </a:r>
            <a:r>
              <a:rPr lang="de-CH" dirty="0"/>
              <a:t> </a:t>
            </a:r>
            <a:r>
              <a:rPr lang="de-CH" dirty="0" err="1"/>
              <a:t>tiranno</a:t>
            </a:r>
            <a:r>
              <a:rPr lang="de-CH" dirty="0"/>
              <a:t> </a:t>
            </a:r>
            <a:r>
              <a:rPr lang="de-CH" dirty="0" err="1"/>
              <a:t>e</a:t>
            </a:r>
            <a:r>
              <a:rPr lang="de-CH" dirty="0"/>
              <a:t> </a:t>
            </a:r>
            <a:r>
              <a:rPr lang="de-CH" dirty="0" err="1"/>
              <a:t>violentatore</a:t>
            </a:r>
            <a:endParaRPr lang="de-CH" dirty="0"/>
          </a:p>
          <a:p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122243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Insegnamento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2 possibilità di interpretazione (a seconda del punto di vista del protagonista):</a:t>
            </a:r>
            <a:br>
              <a:rPr lang="it-IT" dirty="0"/>
            </a:br>
            <a:endParaRPr lang="it-IT" dirty="0"/>
          </a:p>
          <a:p>
            <a:r>
              <a:rPr lang="it-IT" dirty="0" err="1"/>
              <a:t>Oloferne</a:t>
            </a:r>
            <a:r>
              <a:rPr lang="it-IT" dirty="0"/>
              <a:t>: mai peccare di superbia </a:t>
            </a:r>
          </a:p>
          <a:p>
            <a:r>
              <a:rPr lang="it-IT" dirty="0"/>
              <a:t>Giuditta: la modestia è la virtù dei forti</a:t>
            </a:r>
          </a:p>
        </p:txBody>
      </p:sp>
    </p:spTree>
    <p:extLst>
      <p:ext uri="{BB962C8B-B14F-4D97-AF65-F5344CB8AC3E}">
        <p14:creationId xmlns:p14="http://schemas.microsoft.com/office/powerpoint/2010/main" val="326104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Libro</a:t>
            </a:r>
            <a:r>
              <a:rPr lang="de-CH" dirty="0"/>
              <a:t> di </a:t>
            </a:r>
            <a:r>
              <a:rPr lang="de-CH" dirty="0" err="1"/>
              <a:t>Giuditta</a:t>
            </a:r>
            <a:endParaRPr lang="it-CH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CH" dirty="0"/>
              <a:t>E’ contenuto nella Bibbia cristiana (ma non in quella ebraica)</a:t>
            </a:r>
          </a:p>
          <a:p>
            <a:r>
              <a:rPr lang="it-CH" dirty="0"/>
              <a:t>E’ un libro deuterocanonico</a:t>
            </a:r>
          </a:p>
          <a:p>
            <a:r>
              <a:rPr lang="it-CH" dirty="0"/>
              <a:t>E’ contenuto nell’Antico Testamento </a:t>
            </a:r>
          </a:p>
          <a:p>
            <a:r>
              <a:rPr lang="it-CH" dirty="0"/>
              <a:t>Originariamente era scritto in ebraico </a:t>
            </a:r>
          </a:p>
          <a:p>
            <a:r>
              <a:rPr lang="it-CH" dirty="0"/>
              <a:t>E’ composto da 16 capitoli </a:t>
            </a:r>
          </a:p>
        </p:txBody>
      </p:sp>
    </p:spTree>
    <p:extLst>
      <p:ext uri="{BB962C8B-B14F-4D97-AF65-F5344CB8AC3E}">
        <p14:creationId xmlns:p14="http://schemas.microsoft.com/office/powerpoint/2010/main" val="114033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76866" y="915338"/>
            <a:ext cx="6798734" cy="955800"/>
          </a:xfrm>
        </p:spPr>
        <p:txBody>
          <a:bodyPr/>
          <a:lstStyle/>
          <a:p>
            <a:r>
              <a:rPr lang="it-IT" dirty="0"/>
              <a:t>Video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76865" y="2075261"/>
            <a:ext cx="6798736" cy="3991757"/>
          </a:xfrm>
        </p:spPr>
        <p:txBody>
          <a:bodyPr>
            <a:normAutofit fontScale="92500"/>
          </a:bodyPr>
          <a:lstStyle/>
          <a:p>
            <a:endParaRPr lang="it-IT" sz="800" dirty="0">
              <a:hlinkClick r:id="rId3"/>
            </a:endParaRPr>
          </a:p>
          <a:p>
            <a:endParaRPr lang="it-IT" sz="800" dirty="0">
              <a:hlinkClick r:id="rId3"/>
            </a:endParaRPr>
          </a:p>
          <a:p>
            <a:endParaRPr lang="it-IT" sz="800" dirty="0">
              <a:hlinkClick r:id="rId3"/>
            </a:endParaRPr>
          </a:p>
          <a:p>
            <a:endParaRPr lang="it-IT" sz="800" dirty="0">
              <a:hlinkClick r:id="rId3"/>
            </a:endParaRPr>
          </a:p>
          <a:p>
            <a:endParaRPr lang="it-IT" sz="800" dirty="0">
              <a:hlinkClick r:id="rId3"/>
            </a:endParaRPr>
          </a:p>
          <a:p>
            <a:endParaRPr lang="it-IT" sz="800" dirty="0">
              <a:hlinkClick r:id="rId3"/>
            </a:endParaRPr>
          </a:p>
          <a:p>
            <a:endParaRPr lang="it-IT" sz="800" dirty="0">
              <a:hlinkClick r:id="rId3"/>
            </a:endParaRPr>
          </a:p>
          <a:p>
            <a:endParaRPr lang="it-IT" sz="800" dirty="0">
              <a:hlinkClick r:id="rId3"/>
            </a:endParaRPr>
          </a:p>
          <a:p>
            <a:endParaRPr lang="it-IT" sz="800" dirty="0">
              <a:hlinkClick r:id="rId3"/>
            </a:endParaRPr>
          </a:p>
          <a:p>
            <a:endParaRPr lang="it-IT" sz="800" dirty="0">
              <a:hlinkClick r:id="rId3"/>
            </a:endParaRPr>
          </a:p>
          <a:p>
            <a:endParaRPr lang="it-IT" sz="800" dirty="0">
              <a:hlinkClick r:id="rId3"/>
            </a:endParaRPr>
          </a:p>
          <a:p>
            <a:endParaRPr lang="it-IT" sz="800" dirty="0">
              <a:hlinkClick r:id="rId3"/>
            </a:endParaRPr>
          </a:p>
          <a:p>
            <a:endParaRPr lang="it-IT" sz="800" dirty="0">
              <a:hlinkClick r:id="rId3"/>
            </a:endParaRPr>
          </a:p>
          <a:p>
            <a:endParaRPr lang="it-IT" sz="800" dirty="0">
              <a:hlinkClick r:id="rId3"/>
            </a:endParaRPr>
          </a:p>
          <a:p>
            <a:endParaRPr lang="it-IT" sz="800" dirty="0">
              <a:hlinkClick r:id="rId3"/>
            </a:endParaRPr>
          </a:p>
          <a:p>
            <a:endParaRPr lang="it-IT" sz="800" dirty="0">
              <a:hlinkClick r:id="rId3"/>
            </a:endParaRPr>
          </a:p>
          <a:p>
            <a:endParaRPr lang="it-IT" sz="800" dirty="0">
              <a:hlinkClick r:id="rId3"/>
            </a:endParaRPr>
          </a:p>
          <a:p>
            <a:endParaRPr lang="it-IT" sz="800" dirty="0">
              <a:hlinkClick r:id="rId3"/>
            </a:endParaRPr>
          </a:p>
          <a:p>
            <a:pPr algn="ctr"/>
            <a:r>
              <a:rPr lang="it-IT" sz="800" dirty="0">
                <a:hlinkClick r:id="rId3"/>
              </a:rPr>
              <a:t>https://www.youtube.com/watch?v=ETQWKnUqtGE</a:t>
            </a:r>
            <a:endParaRPr lang="it-IT" sz="800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5966" y="2474081"/>
            <a:ext cx="4705949" cy="32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6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Attività di gruppo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Questo racconto ci parla di SUPERBIA,  MODESTIA, CORAGGIO e PAURA</a:t>
            </a:r>
          </a:p>
          <a:p>
            <a:r>
              <a:rPr lang="it-IT" dirty="0"/>
              <a:t>In gruppi di 5 persone e preparate una piccola gag che esprima il concetto assegnatovi</a:t>
            </a:r>
          </a:p>
          <a:p>
            <a:r>
              <a:rPr lang="it-IT" dirty="0"/>
              <a:t>Avete 10’ per prepararvi e 2’ per presentare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777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Gruppi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5396690"/>
              </p:ext>
            </p:extLst>
          </p:nvPr>
        </p:nvGraphicFramePr>
        <p:xfrm>
          <a:off x="1176338" y="2490788"/>
          <a:ext cx="6942844" cy="4119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5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5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5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57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9941">
                <a:tc>
                  <a:txBody>
                    <a:bodyPr/>
                    <a:lstStyle/>
                    <a:p>
                      <a:r>
                        <a:rPr lang="it-IT" dirty="0"/>
                        <a:t>Gruppo 1</a:t>
                      </a:r>
                    </a:p>
                    <a:p>
                      <a:r>
                        <a:rPr lang="it-IT" dirty="0"/>
                        <a:t>MODESTIA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Gruppo 2</a:t>
                      </a:r>
                    </a:p>
                    <a:p>
                      <a:r>
                        <a:rPr lang="it-IT" dirty="0"/>
                        <a:t>CORAGGIO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Gruppo 3</a:t>
                      </a:r>
                    </a:p>
                    <a:p>
                      <a:r>
                        <a:rPr lang="it-IT" dirty="0"/>
                        <a:t>PAURA</a:t>
                      </a:r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Gruppo 4</a:t>
                      </a:r>
                    </a:p>
                    <a:p>
                      <a:r>
                        <a:rPr lang="it-IT" dirty="0"/>
                        <a:t>SUPERBIA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941">
                <a:tc>
                  <a:txBody>
                    <a:bodyPr/>
                    <a:lstStyle/>
                    <a:p>
                      <a:r>
                        <a:rPr lang="it-IT" dirty="0"/>
                        <a:t>Gloria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Omar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Lorenzo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Emily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941">
                <a:tc>
                  <a:txBody>
                    <a:bodyPr/>
                    <a:lstStyle/>
                    <a:p>
                      <a:r>
                        <a:rPr lang="it-IT" dirty="0"/>
                        <a:t>Francesca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Giada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Daniele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Enea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9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Antonio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Madeline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Katharina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Nicole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941">
                <a:tc>
                  <a:txBody>
                    <a:bodyPr/>
                    <a:lstStyle/>
                    <a:p>
                      <a:r>
                        <a:rPr lang="it-IT" dirty="0"/>
                        <a:t>Samuele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Riccardo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Alessia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Gionata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941">
                <a:tc>
                  <a:txBody>
                    <a:bodyPr/>
                    <a:lstStyle/>
                    <a:p>
                      <a:r>
                        <a:rPr lang="it-IT" dirty="0"/>
                        <a:t>Aris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Manuele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Sebastiano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/>
                        <a:t>Emyli</a:t>
                      </a:r>
                      <a:endParaRPr lang="it-IT" dirty="0"/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94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/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94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568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Conclusioni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/>
          <a:srcRect l="4389" r="43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551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Contenuti presentazione</a:t>
            </a:r>
            <a:endParaRPr lang="it-CH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76866" y="2864540"/>
            <a:ext cx="3337560" cy="3447288"/>
          </a:xfrm>
        </p:spPr>
        <p:txBody>
          <a:bodyPr/>
          <a:lstStyle/>
          <a:p>
            <a:r>
              <a:rPr lang="it-IT" dirty="0"/>
              <a:t>Introduzione</a:t>
            </a:r>
          </a:p>
          <a:p>
            <a:r>
              <a:rPr lang="it-IT" dirty="0"/>
              <a:t>Significato nome</a:t>
            </a:r>
          </a:p>
          <a:p>
            <a:r>
              <a:rPr lang="it-IT" dirty="0"/>
              <a:t>Info generali</a:t>
            </a:r>
          </a:p>
          <a:p>
            <a:r>
              <a:rPr lang="it-IT" dirty="0"/>
              <a:t>Personaggi storia</a:t>
            </a:r>
          </a:p>
          <a:p>
            <a:r>
              <a:rPr lang="it-IT" dirty="0"/>
              <a:t>Storia</a:t>
            </a:r>
          </a:p>
          <a:p>
            <a:r>
              <a:rPr lang="it-IT" dirty="0"/>
              <a:t>Perché è famosa?</a:t>
            </a:r>
          </a:p>
          <a:p>
            <a:endParaRPr lang="it-CH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38040" y="2864540"/>
            <a:ext cx="3337560" cy="3447288"/>
          </a:xfrm>
        </p:spPr>
        <p:txBody>
          <a:bodyPr/>
          <a:lstStyle/>
          <a:p>
            <a:r>
              <a:rPr lang="it-IT" dirty="0"/>
              <a:t>Insegnamento </a:t>
            </a:r>
            <a:r>
              <a:rPr lang="mr-IN" dirty="0"/>
              <a:t>–</a:t>
            </a:r>
            <a:r>
              <a:rPr lang="it-IT" dirty="0"/>
              <a:t> morale</a:t>
            </a:r>
          </a:p>
          <a:p>
            <a:r>
              <a:rPr lang="it-IT" dirty="0"/>
              <a:t>Libro di Giuditta</a:t>
            </a:r>
          </a:p>
          <a:p>
            <a:r>
              <a:rPr lang="it-IT" dirty="0"/>
              <a:t>Video </a:t>
            </a:r>
          </a:p>
          <a:p>
            <a:r>
              <a:rPr lang="it-IT" dirty="0"/>
              <a:t>Attività di gruppo</a:t>
            </a:r>
          </a:p>
          <a:p>
            <a:r>
              <a:rPr lang="it-IT" dirty="0"/>
              <a:t>Conclusioni</a:t>
            </a:r>
          </a:p>
          <a:p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357962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Introduzione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200" dirty="0"/>
              <a:t>Chi è Giuditta?</a:t>
            </a:r>
            <a:r>
              <a:rPr lang="it-IT" dirty="0"/>
              <a:t> </a:t>
            </a:r>
            <a:br>
              <a:rPr lang="it-IT" dirty="0"/>
            </a:br>
            <a:endParaRPr lang="it-IT" dirty="0"/>
          </a:p>
          <a:p>
            <a:r>
              <a:rPr lang="it-IT" dirty="0"/>
              <a:t>E’ un personaggio biblico</a:t>
            </a:r>
          </a:p>
          <a:p>
            <a:r>
              <a:rPr lang="it-IT" dirty="0"/>
              <a:t>Simbolo di virtù e devozione a Dio</a:t>
            </a:r>
          </a:p>
          <a:p>
            <a:r>
              <a:rPr lang="it-IT" dirty="0"/>
              <a:t>Eroina del popolo ebraico</a:t>
            </a:r>
          </a:p>
          <a:p>
            <a:r>
              <a:rPr lang="it-IT" dirty="0"/>
              <a:t>Racconto contenuto nella Bibbia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906" y="2645454"/>
            <a:ext cx="2229528" cy="307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8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Significato nome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Giuditta: deriva dall’ebraico Yehudit</a:t>
            </a:r>
          </a:p>
          <a:p>
            <a:endParaRPr lang="it-IT" dirty="0"/>
          </a:p>
          <a:p>
            <a:r>
              <a:rPr lang="it-IT" dirty="0"/>
              <a:t>Forma femminile del nome GIUDA </a:t>
            </a:r>
          </a:p>
          <a:p>
            <a:endParaRPr lang="it-IT" dirty="0"/>
          </a:p>
          <a:p>
            <a:r>
              <a:rPr lang="it-IT" dirty="0"/>
              <a:t>Significato: “lodata” o “ebrea”</a:t>
            </a:r>
          </a:p>
        </p:txBody>
      </p:sp>
    </p:spTree>
    <p:extLst>
      <p:ext uri="{BB962C8B-B14F-4D97-AF65-F5344CB8AC3E}">
        <p14:creationId xmlns:p14="http://schemas.microsoft.com/office/powerpoint/2010/main" val="112698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Info generali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Periodo storico: VI secolo a.C.</a:t>
            </a:r>
          </a:p>
          <a:p>
            <a:r>
              <a:rPr lang="it-IT" dirty="0"/>
              <a:t>Gli eventi si svolgono a </a:t>
            </a:r>
            <a:r>
              <a:rPr lang="it-IT" dirty="0" err="1"/>
              <a:t>Betulia</a:t>
            </a:r>
            <a:r>
              <a:rPr lang="it-IT" dirty="0"/>
              <a:t> </a:t>
            </a:r>
          </a:p>
          <a:p>
            <a:r>
              <a:rPr lang="it-IT" dirty="0"/>
              <a:t>Località della Palestina centrale</a:t>
            </a:r>
          </a:p>
          <a:p>
            <a:r>
              <a:rPr lang="it-IT" dirty="0"/>
              <a:t>Città sotto assedio dagli Assiri</a:t>
            </a:r>
          </a:p>
          <a:p>
            <a:r>
              <a:rPr lang="it-IT" dirty="0"/>
              <a:t>Nabucodonosor II “mandante” conquista città</a:t>
            </a:r>
          </a:p>
          <a:p>
            <a:r>
              <a:rPr lang="it-IT" dirty="0"/>
              <a:t>Racconto di Giuditta fonte d’ispirazione nell’arte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375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Personaggi storia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Giuditta: protagonista racconto</a:t>
            </a:r>
          </a:p>
          <a:p>
            <a:r>
              <a:rPr lang="it-IT" dirty="0" err="1"/>
              <a:t>Manàsse</a:t>
            </a:r>
            <a:r>
              <a:rPr lang="it-IT" dirty="0"/>
              <a:t>: marito di Giuditta</a:t>
            </a:r>
          </a:p>
          <a:p>
            <a:r>
              <a:rPr lang="it-IT" dirty="0" err="1"/>
              <a:t>Oloferne</a:t>
            </a:r>
            <a:r>
              <a:rPr lang="it-IT" dirty="0"/>
              <a:t>: condottiero dell’esercito Assiro</a:t>
            </a:r>
          </a:p>
          <a:p>
            <a:r>
              <a:rPr lang="it-IT" dirty="0" err="1"/>
              <a:t>Nabucondosor</a:t>
            </a:r>
            <a:r>
              <a:rPr lang="it-IT" dirty="0"/>
              <a:t> II: sovrano babilonese </a:t>
            </a:r>
          </a:p>
          <a:p>
            <a:r>
              <a:rPr lang="it-IT" dirty="0"/>
              <a:t>Popolo ebreo</a:t>
            </a:r>
          </a:p>
          <a:p>
            <a:r>
              <a:rPr lang="it-IT" dirty="0"/>
              <a:t>Esercito assiro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299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storia (1)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Re assiro-babilonese </a:t>
            </a:r>
            <a:r>
              <a:rPr lang="it-IT" dirty="0" err="1"/>
              <a:t>Nabucondosor</a:t>
            </a:r>
            <a:r>
              <a:rPr lang="it-IT" dirty="0"/>
              <a:t> vuole espandere il suo regno verso occidente</a:t>
            </a:r>
          </a:p>
          <a:p>
            <a:r>
              <a:rPr lang="it-IT" dirty="0"/>
              <a:t>Affida questo compito al generale </a:t>
            </a:r>
            <a:r>
              <a:rPr lang="it-IT" dirty="0" err="1"/>
              <a:t>Oloferne</a:t>
            </a:r>
            <a:endParaRPr lang="it-IT" dirty="0"/>
          </a:p>
          <a:p>
            <a:r>
              <a:rPr lang="it-IT" dirty="0"/>
              <a:t>Città </a:t>
            </a:r>
            <a:r>
              <a:rPr lang="it-IT" dirty="0" err="1"/>
              <a:t>Betulia</a:t>
            </a:r>
            <a:r>
              <a:rPr lang="it-IT" dirty="0"/>
              <a:t> assediata dagli Assiri (36 giorni)</a:t>
            </a:r>
          </a:p>
          <a:p>
            <a:r>
              <a:rPr lang="it-IT" dirty="0"/>
              <a:t>Gli anziani del villaggio decidono di capitolare</a:t>
            </a:r>
          </a:p>
          <a:p>
            <a:r>
              <a:rPr lang="it-IT" dirty="0"/>
              <a:t>Giuditta chiede agli anziani di poter mediare</a:t>
            </a:r>
          </a:p>
          <a:p>
            <a:r>
              <a:rPr lang="it-IT" dirty="0"/>
              <a:t>Giuditta si presenta da </a:t>
            </a:r>
            <a:r>
              <a:rPr lang="it-IT" dirty="0" err="1"/>
              <a:t>Oloferne</a:t>
            </a:r>
            <a:r>
              <a:rPr lang="it-IT" dirty="0"/>
              <a:t> con tanti doni fingendo di voler tradire il suo popolo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695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storia (2)</a:t>
            </a:r>
            <a:endParaRPr lang="it-CH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 err="1"/>
              <a:t>Dopo</a:t>
            </a:r>
            <a:r>
              <a:rPr lang="de-CH" dirty="0"/>
              <a:t> 3 </a:t>
            </a:r>
            <a:r>
              <a:rPr lang="de-CH" dirty="0" err="1"/>
              <a:t>giorni</a:t>
            </a:r>
            <a:r>
              <a:rPr lang="de-CH" dirty="0"/>
              <a:t> </a:t>
            </a:r>
            <a:r>
              <a:rPr lang="de-CH" dirty="0" err="1"/>
              <a:t>Oloferne</a:t>
            </a:r>
            <a:r>
              <a:rPr lang="de-CH" dirty="0"/>
              <a:t> </a:t>
            </a:r>
            <a:r>
              <a:rPr lang="de-CH" dirty="0" err="1"/>
              <a:t>invita</a:t>
            </a:r>
            <a:r>
              <a:rPr lang="de-CH" dirty="0"/>
              <a:t> </a:t>
            </a:r>
            <a:r>
              <a:rPr lang="de-CH" dirty="0" err="1"/>
              <a:t>Giuditta</a:t>
            </a:r>
            <a:r>
              <a:rPr lang="de-CH" dirty="0"/>
              <a:t> ad </a:t>
            </a: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banchetto</a:t>
            </a:r>
            <a:r>
              <a:rPr lang="de-CH" dirty="0"/>
              <a:t> </a:t>
            </a:r>
            <a:r>
              <a:rPr lang="de-CH" dirty="0" err="1"/>
              <a:t>credendo</a:t>
            </a:r>
            <a:r>
              <a:rPr lang="de-CH" dirty="0"/>
              <a:t> di </a:t>
            </a:r>
            <a:r>
              <a:rPr lang="de-CH" dirty="0" err="1"/>
              <a:t>poterla</a:t>
            </a:r>
            <a:r>
              <a:rPr lang="de-CH" dirty="0"/>
              <a:t> </a:t>
            </a:r>
            <a:r>
              <a:rPr lang="de-CH" dirty="0" err="1"/>
              <a:t>anche</a:t>
            </a:r>
            <a:r>
              <a:rPr lang="de-CH" dirty="0"/>
              <a:t> </a:t>
            </a:r>
            <a:r>
              <a:rPr lang="de-CH" dirty="0" err="1"/>
              <a:t>possedere</a:t>
            </a:r>
            <a:endParaRPr lang="de-CH" dirty="0"/>
          </a:p>
          <a:p>
            <a:r>
              <a:rPr lang="de-CH" dirty="0" err="1"/>
              <a:t>Dopo</a:t>
            </a:r>
            <a:r>
              <a:rPr lang="de-CH" dirty="0"/>
              <a:t> </a:t>
            </a:r>
            <a:r>
              <a:rPr lang="de-CH" dirty="0" err="1"/>
              <a:t>il</a:t>
            </a:r>
            <a:r>
              <a:rPr lang="de-CH" dirty="0"/>
              <a:t> </a:t>
            </a:r>
            <a:r>
              <a:rPr lang="de-CH" dirty="0" err="1"/>
              <a:t>banchetto</a:t>
            </a:r>
            <a:r>
              <a:rPr lang="de-CH" dirty="0"/>
              <a:t> </a:t>
            </a:r>
            <a:r>
              <a:rPr lang="de-CH" dirty="0" err="1"/>
              <a:t>Oloferne</a:t>
            </a:r>
            <a:r>
              <a:rPr lang="de-CH" dirty="0"/>
              <a:t> è </a:t>
            </a:r>
            <a:r>
              <a:rPr lang="de-CH" dirty="0" err="1"/>
              <a:t>completamente</a:t>
            </a:r>
            <a:r>
              <a:rPr lang="de-CH" dirty="0"/>
              <a:t> </a:t>
            </a:r>
            <a:r>
              <a:rPr lang="de-CH" dirty="0" err="1"/>
              <a:t>ubriaco</a:t>
            </a:r>
            <a:r>
              <a:rPr lang="de-CH" dirty="0"/>
              <a:t> e senza </a:t>
            </a:r>
            <a:r>
              <a:rPr lang="de-CH" dirty="0" err="1"/>
              <a:t>guardie</a:t>
            </a:r>
            <a:r>
              <a:rPr lang="de-CH" dirty="0"/>
              <a:t> del </a:t>
            </a:r>
            <a:r>
              <a:rPr lang="de-CH" dirty="0" err="1"/>
              <a:t>corpo</a:t>
            </a:r>
            <a:endParaRPr lang="de-CH" dirty="0"/>
          </a:p>
          <a:p>
            <a:r>
              <a:rPr lang="de-CH" dirty="0" err="1"/>
              <a:t>Giuditta</a:t>
            </a:r>
            <a:r>
              <a:rPr lang="de-CH" dirty="0"/>
              <a:t> </a:t>
            </a:r>
            <a:r>
              <a:rPr lang="de-CH" dirty="0" err="1"/>
              <a:t>coglie</a:t>
            </a:r>
            <a:r>
              <a:rPr lang="de-CH" dirty="0"/>
              <a:t> </a:t>
            </a:r>
            <a:r>
              <a:rPr lang="de-CH" dirty="0" err="1"/>
              <a:t>l'occasione</a:t>
            </a:r>
            <a:r>
              <a:rPr lang="de-CH" dirty="0"/>
              <a:t> per </a:t>
            </a:r>
            <a:r>
              <a:rPr lang="de-CH" dirty="0" err="1"/>
              <a:t>decapitarlo</a:t>
            </a:r>
            <a:r>
              <a:rPr lang="de-CH" dirty="0"/>
              <a:t> </a:t>
            </a:r>
            <a:r>
              <a:rPr lang="de-CH" dirty="0" err="1"/>
              <a:t>con</a:t>
            </a:r>
            <a:r>
              <a:rPr lang="de-CH" dirty="0"/>
              <a:t> la </a:t>
            </a:r>
            <a:r>
              <a:rPr lang="de-CH" dirty="0" err="1"/>
              <a:t>sua</a:t>
            </a:r>
            <a:r>
              <a:rPr lang="de-CH" dirty="0"/>
              <a:t> </a:t>
            </a:r>
            <a:r>
              <a:rPr lang="de-CH" dirty="0" err="1"/>
              <a:t>stessa</a:t>
            </a:r>
            <a:r>
              <a:rPr lang="de-CH" dirty="0"/>
              <a:t> </a:t>
            </a:r>
            <a:r>
              <a:rPr lang="de-CH" dirty="0" err="1"/>
              <a:t>spada</a:t>
            </a:r>
            <a:endParaRPr lang="de-CH" dirty="0"/>
          </a:p>
          <a:p>
            <a:r>
              <a:rPr lang="de-CH" dirty="0" err="1"/>
              <a:t>Giuditta</a:t>
            </a:r>
            <a:r>
              <a:rPr lang="de-CH" dirty="0"/>
              <a:t> </a:t>
            </a:r>
            <a:r>
              <a:rPr lang="de-CH" dirty="0" err="1"/>
              <a:t>nasconde</a:t>
            </a:r>
            <a:r>
              <a:rPr lang="de-CH" dirty="0"/>
              <a:t> la </a:t>
            </a:r>
            <a:r>
              <a:rPr lang="de-CH" dirty="0" err="1"/>
              <a:t>testa</a:t>
            </a:r>
            <a:r>
              <a:rPr lang="de-CH" dirty="0"/>
              <a:t> in </a:t>
            </a: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cesto</a:t>
            </a:r>
            <a:r>
              <a:rPr lang="de-CH" dirty="0"/>
              <a:t> e la </a:t>
            </a:r>
            <a:r>
              <a:rPr lang="de-CH" dirty="0" err="1"/>
              <a:t>porta</a:t>
            </a:r>
            <a:r>
              <a:rPr lang="de-CH" dirty="0"/>
              <a:t> </a:t>
            </a:r>
            <a:r>
              <a:rPr lang="de-CH" dirty="0" err="1"/>
              <a:t>agli</a:t>
            </a:r>
            <a:r>
              <a:rPr lang="de-CH" dirty="0"/>
              <a:t> </a:t>
            </a:r>
            <a:r>
              <a:rPr lang="de-CH" dirty="0" err="1"/>
              <a:t>anziani</a:t>
            </a:r>
            <a:r>
              <a:rPr lang="de-CH" dirty="0"/>
              <a:t> del </a:t>
            </a:r>
            <a:r>
              <a:rPr lang="de-CH" dirty="0" err="1"/>
              <a:t>villaggio</a:t>
            </a: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73777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storia (3)</a:t>
            </a:r>
            <a:endParaRPr lang="it-CH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/>
              <a:t>L'esercito</a:t>
            </a:r>
            <a:r>
              <a:rPr lang="de-CH" dirty="0"/>
              <a:t> </a:t>
            </a:r>
            <a:r>
              <a:rPr lang="de-CH" dirty="0" err="1"/>
              <a:t>nemico</a:t>
            </a:r>
            <a:r>
              <a:rPr lang="de-CH" dirty="0"/>
              <a:t> - </a:t>
            </a:r>
            <a:r>
              <a:rPr lang="de-CH" dirty="0" err="1"/>
              <a:t>scoperta</a:t>
            </a:r>
            <a:r>
              <a:rPr lang="de-CH" dirty="0"/>
              <a:t> la </a:t>
            </a:r>
            <a:r>
              <a:rPr lang="de-CH" dirty="0" err="1"/>
              <a:t>morte</a:t>
            </a:r>
            <a:r>
              <a:rPr lang="de-CH" dirty="0"/>
              <a:t> del </a:t>
            </a:r>
            <a:r>
              <a:rPr lang="de-CH" dirty="0" err="1"/>
              <a:t>suo</a:t>
            </a:r>
            <a:r>
              <a:rPr lang="de-CH" dirty="0"/>
              <a:t> </a:t>
            </a:r>
            <a:r>
              <a:rPr lang="de-CH" dirty="0" err="1"/>
              <a:t>condottiero</a:t>
            </a:r>
            <a:r>
              <a:rPr lang="de-CH" dirty="0"/>
              <a:t> - si </a:t>
            </a:r>
            <a:r>
              <a:rPr lang="de-CH" dirty="0" err="1"/>
              <a:t>trova</a:t>
            </a:r>
            <a:r>
              <a:rPr lang="de-CH" dirty="0"/>
              <a:t> </a:t>
            </a:r>
            <a:r>
              <a:rPr lang="de-CH" dirty="0" err="1"/>
              <a:t>allo</a:t>
            </a:r>
            <a:r>
              <a:rPr lang="de-CH" dirty="0"/>
              <a:t> </a:t>
            </a:r>
            <a:r>
              <a:rPr lang="de-CH" dirty="0" err="1"/>
              <a:t>sbando</a:t>
            </a:r>
            <a:r>
              <a:rPr lang="de-CH" dirty="0"/>
              <a:t> e si </a:t>
            </a:r>
            <a:r>
              <a:rPr lang="de-CH" dirty="0" err="1"/>
              <a:t>ritira</a:t>
            </a:r>
            <a:endParaRPr lang="de-CH" dirty="0"/>
          </a:p>
          <a:p>
            <a:r>
              <a:rPr lang="de-CH" dirty="0" err="1"/>
              <a:t>Betulia</a:t>
            </a:r>
            <a:r>
              <a:rPr lang="de-CH" dirty="0"/>
              <a:t> è </a:t>
            </a:r>
            <a:r>
              <a:rPr lang="de-CH" dirty="0" err="1"/>
              <a:t>salva</a:t>
            </a:r>
            <a:r>
              <a:rPr lang="de-CH" dirty="0"/>
              <a:t>!</a:t>
            </a:r>
          </a:p>
          <a:p>
            <a:r>
              <a:rPr lang="de-CH" dirty="0" err="1"/>
              <a:t>Giuditta</a:t>
            </a:r>
            <a:r>
              <a:rPr lang="de-CH" dirty="0"/>
              <a:t> </a:t>
            </a:r>
            <a:r>
              <a:rPr lang="de-CH" dirty="0" err="1"/>
              <a:t>diventa</a:t>
            </a:r>
            <a:r>
              <a:rPr lang="de-CH" dirty="0"/>
              <a:t> </a:t>
            </a:r>
            <a:r>
              <a:rPr lang="de-CH" dirty="0" err="1"/>
              <a:t>l'eroina</a:t>
            </a:r>
            <a:r>
              <a:rPr lang="de-CH" dirty="0"/>
              <a:t> del </a:t>
            </a:r>
            <a:r>
              <a:rPr lang="de-CH" dirty="0" err="1"/>
              <a:t>suo</a:t>
            </a:r>
            <a:r>
              <a:rPr lang="de-CH" dirty="0"/>
              <a:t> </a:t>
            </a:r>
            <a:r>
              <a:rPr lang="de-CH" dirty="0" err="1"/>
              <a:t>popolo</a:t>
            </a:r>
            <a:endParaRPr lang="de-CH" dirty="0"/>
          </a:p>
          <a:p>
            <a:r>
              <a:rPr lang="de-CH" dirty="0" err="1"/>
              <a:t>Continuerà</a:t>
            </a:r>
            <a:r>
              <a:rPr lang="de-CH" dirty="0"/>
              <a:t> a vivere </a:t>
            </a:r>
            <a:r>
              <a:rPr lang="de-CH" dirty="0" err="1"/>
              <a:t>nel</a:t>
            </a:r>
            <a:r>
              <a:rPr lang="de-CH" dirty="0"/>
              <a:t> </a:t>
            </a:r>
            <a:r>
              <a:rPr lang="de-CH" dirty="0" err="1"/>
              <a:t>suo</a:t>
            </a:r>
            <a:r>
              <a:rPr lang="de-CH" dirty="0"/>
              <a:t> </a:t>
            </a:r>
            <a:r>
              <a:rPr lang="de-CH" dirty="0" err="1"/>
              <a:t>paese</a:t>
            </a:r>
            <a:r>
              <a:rPr lang="de-CH" dirty="0"/>
              <a:t> in </a:t>
            </a:r>
            <a:r>
              <a:rPr lang="de-CH" dirty="0" err="1"/>
              <a:t>modestia</a:t>
            </a:r>
            <a:r>
              <a:rPr lang="de-CH" dirty="0"/>
              <a:t> </a:t>
            </a:r>
            <a:r>
              <a:rPr lang="de-CH" dirty="0" err="1"/>
              <a:t>fino</a:t>
            </a:r>
            <a:r>
              <a:rPr lang="de-CH" dirty="0"/>
              <a:t> alla </a:t>
            </a:r>
            <a:r>
              <a:rPr lang="de-CH" dirty="0" err="1"/>
              <a:t>morte</a:t>
            </a:r>
            <a:endParaRPr lang="de-CH" dirty="0"/>
          </a:p>
          <a:p>
            <a:r>
              <a:rPr lang="de-CH" dirty="0"/>
              <a:t>Non si </a:t>
            </a:r>
            <a:r>
              <a:rPr lang="de-CH" dirty="0" err="1"/>
              <a:t>risposerà</a:t>
            </a:r>
            <a:r>
              <a:rPr lang="de-CH" dirty="0"/>
              <a:t> </a:t>
            </a:r>
            <a:r>
              <a:rPr lang="de-CH" dirty="0" err="1"/>
              <a:t>mai</a:t>
            </a:r>
            <a:r>
              <a:rPr lang="de-CH" dirty="0"/>
              <a:t> più</a:t>
            </a: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138836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1516</TotalTime>
  <Words>1068</Words>
  <Application>Microsoft Macintosh PowerPoint</Application>
  <PresentationFormat>Presentazione su schermo (4:3)</PresentationFormat>
  <Paragraphs>209</Paragraphs>
  <Slides>16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Calibri</vt:lpstr>
      <vt:lpstr>Garamond</vt:lpstr>
      <vt:lpstr>Organico</vt:lpstr>
      <vt:lpstr>Giuditta</vt:lpstr>
      <vt:lpstr>Contenuti presentazione</vt:lpstr>
      <vt:lpstr>Introduzione </vt:lpstr>
      <vt:lpstr>Significato nome</vt:lpstr>
      <vt:lpstr>Info generali</vt:lpstr>
      <vt:lpstr>Personaggi storia</vt:lpstr>
      <vt:lpstr>La storia (1)</vt:lpstr>
      <vt:lpstr>La storia (2)</vt:lpstr>
      <vt:lpstr>La storia (3)</vt:lpstr>
      <vt:lpstr>Perché è famosa?</vt:lpstr>
      <vt:lpstr>Insegnamento</vt:lpstr>
      <vt:lpstr>Libro di Giuditta</vt:lpstr>
      <vt:lpstr>Video</vt:lpstr>
      <vt:lpstr>Attività di gruppo</vt:lpstr>
      <vt:lpstr>Gruppi</vt:lpstr>
      <vt:lpstr>Conclusioni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Giuditta</dc:title>
  <dc:creator>De Conti Alessandro</dc:creator>
  <cp:lastModifiedBy>Gian Franco Pordenone</cp:lastModifiedBy>
  <cp:revision>54</cp:revision>
  <cp:lastPrinted>2018-05-24T16:30:43Z</cp:lastPrinted>
  <dcterms:created xsi:type="dcterms:W3CDTF">2018-05-16T17:11:49Z</dcterms:created>
  <dcterms:modified xsi:type="dcterms:W3CDTF">2021-05-01T18:40:18Z</dcterms:modified>
</cp:coreProperties>
</file>