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7" r:id="rId7"/>
    <p:sldId id="270" r:id="rId8"/>
    <p:sldId id="263" r:id="rId9"/>
    <p:sldId id="264" r:id="rId10"/>
    <p:sldId id="266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2948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6081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8208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98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4258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9295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094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3298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4832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3103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084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8186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5470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0345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7135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806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7900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F145-0882-4921-9F1C-C052119457FD}" type="datetimeFigureOut">
              <a:rPr lang="it-CH" smtClean="0"/>
              <a:t>28.04.22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6ED3-3D9A-4942-8535-F3DBF8FF372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16771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hdUs0janW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CH" sz="9600" b="1" u="sng" dirty="0"/>
              <a:t>LE CROCIATE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CH" sz="3200" dirty="0"/>
              <a:t>Simone e Alessio – 2E 2022</a:t>
            </a:r>
          </a:p>
        </p:txBody>
      </p:sp>
    </p:spTree>
    <p:extLst>
      <p:ext uri="{BB962C8B-B14F-4D97-AF65-F5344CB8AC3E}">
        <p14:creationId xmlns:p14="http://schemas.microsoft.com/office/powerpoint/2010/main" val="37551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1339" y="1912883"/>
            <a:ext cx="10205544" cy="1998983"/>
          </a:xfrm>
        </p:spPr>
        <p:txBody>
          <a:bodyPr>
            <a:noAutofit/>
          </a:bodyPr>
          <a:lstStyle/>
          <a:p>
            <a:r>
              <a:rPr lang="it-CH" sz="8800" b="1" u="sng" dirty="0"/>
              <a:t>?? Domande ??</a:t>
            </a:r>
            <a:endParaRPr lang="it-CH" sz="5400" dirty="0"/>
          </a:p>
        </p:txBody>
      </p:sp>
    </p:spTree>
    <p:extLst>
      <p:ext uri="{BB962C8B-B14F-4D97-AF65-F5344CB8AC3E}">
        <p14:creationId xmlns:p14="http://schemas.microsoft.com/office/powerpoint/2010/main" val="411607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5400" b="1" u="sng" dirty="0"/>
              <a:t>Video </a:t>
            </a:r>
          </a:p>
        </p:txBody>
      </p:sp>
      <p:pic>
        <p:nvPicPr>
          <p:cNvPr id="8" name="3hdUs0janW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2445" y="1683106"/>
            <a:ext cx="7900185" cy="44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9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IL LIBRO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6887" y="3162864"/>
            <a:ext cx="10353762" cy="3695136"/>
          </a:xfrm>
        </p:spPr>
        <p:txBody>
          <a:bodyPr/>
          <a:lstStyle/>
          <a:p>
            <a:r>
              <a:rPr lang="it-CH" dirty="0"/>
              <a:t>                                                                            COME LIBRO ABBIAMO USATO QUESTO </a:t>
            </a:r>
          </a:p>
          <a:p>
            <a:r>
              <a:rPr lang="it-CH" dirty="0"/>
              <a:t>                                                                             PER PRENDERE INFORMAZIONI</a:t>
            </a:r>
          </a:p>
        </p:txBody>
      </p:sp>
      <p:pic>
        <p:nvPicPr>
          <p:cNvPr id="1026" name="Picture 2" descr="Atlante storico - Euro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6" y="1935921"/>
            <a:ext cx="32575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9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9119" y="315310"/>
            <a:ext cx="10353761" cy="1326321"/>
          </a:xfrm>
        </p:spPr>
        <p:txBody>
          <a:bodyPr>
            <a:normAutofit/>
          </a:bodyPr>
          <a:lstStyle/>
          <a:p>
            <a:r>
              <a:rPr lang="it-CH" sz="5400" b="1" u="sng" dirty="0"/>
              <a:t>Indice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478782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it-CH" sz="2800" dirty="0"/>
              <a:t>Come sono iniziate </a:t>
            </a:r>
          </a:p>
          <a:p>
            <a:r>
              <a:rPr lang="it-CH" sz="2800" dirty="0"/>
              <a:t>La I crociata  </a:t>
            </a:r>
          </a:p>
          <a:p>
            <a:r>
              <a:rPr lang="it-CH" sz="2800" dirty="0"/>
              <a:t>La II crociata </a:t>
            </a:r>
          </a:p>
          <a:p>
            <a:r>
              <a:rPr lang="it-CH" sz="2800" dirty="0"/>
              <a:t>La III crociata</a:t>
            </a:r>
          </a:p>
          <a:p>
            <a:r>
              <a:rPr lang="it-CH" sz="2800" dirty="0"/>
              <a:t>La IV, la V, e la VI crociata </a:t>
            </a:r>
          </a:p>
          <a:p>
            <a:r>
              <a:rPr lang="it-CH" sz="2800" dirty="0"/>
              <a:t> Le ultime due crociate</a:t>
            </a:r>
          </a:p>
          <a:p>
            <a:r>
              <a:rPr lang="it-CH" sz="2800" dirty="0"/>
              <a:t>Domande </a:t>
            </a:r>
          </a:p>
          <a:p>
            <a:r>
              <a:rPr lang="it-CH" sz="2800" dirty="0"/>
              <a:t>Video </a:t>
            </a:r>
          </a:p>
          <a:p>
            <a:r>
              <a:rPr lang="it-CH" sz="2800" dirty="0"/>
              <a:t>Attività</a:t>
            </a:r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4579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8710" y="428187"/>
            <a:ext cx="10515600" cy="1325563"/>
          </a:xfrm>
        </p:spPr>
        <p:txBody>
          <a:bodyPr>
            <a:normAutofit/>
          </a:bodyPr>
          <a:lstStyle/>
          <a:p>
            <a:r>
              <a:rPr lang="it-CH" sz="5400" b="1" u="sng" dirty="0"/>
              <a:t>Come sono iniziate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5041" y="2106612"/>
            <a:ext cx="10515600" cy="4351338"/>
          </a:xfrm>
        </p:spPr>
        <p:txBody>
          <a:bodyPr>
            <a:normAutofit/>
          </a:bodyPr>
          <a:lstStyle/>
          <a:p>
            <a:r>
              <a:rPr lang="it-CH" sz="2400" dirty="0"/>
              <a:t>La I crociata è stata invocata da Papa Urbano III nel 1095. Il Papa chiese aiuto militare ai Bizantini per permettere il libero accesso alla Terra Santa e a Gerusalemme, che erano sotto il controllo mussulmano, ai pellegrini cristiani.</a:t>
            </a:r>
          </a:p>
          <a:p>
            <a:r>
              <a:rPr lang="it-CH" sz="2400" dirty="0"/>
              <a:t>Papa Urbano III</a:t>
            </a:r>
          </a:p>
        </p:txBody>
      </p:sp>
      <p:pic>
        <p:nvPicPr>
          <p:cNvPr id="1026" name="Picture 2" descr="Papa Urbano II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47" y="3884659"/>
            <a:ext cx="2041087" cy="25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CH" sz="6000" b="1" u="sng" dirty="0"/>
              <a:t>La I crociata</a:t>
            </a:r>
            <a:br>
              <a:rPr lang="it-CH" dirty="0"/>
            </a:b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565" y="1654630"/>
            <a:ext cx="10353762" cy="3695136"/>
          </a:xfrm>
        </p:spPr>
        <p:txBody>
          <a:bodyPr>
            <a:normAutofit/>
          </a:bodyPr>
          <a:lstStyle/>
          <a:p>
            <a:r>
              <a:rPr lang="it-CH" sz="2400" dirty="0"/>
              <a:t>La I crociata iniziò nel 1096 e in molti partirono per la Terra Santa per liberarla dai Mussulmani. </a:t>
            </a:r>
          </a:p>
          <a:p>
            <a:r>
              <a:rPr lang="it-CH" sz="2400" dirty="0"/>
              <a:t>Terminò nel 1099 con la riconquista cristiana di Gerusalemme. Gli anni di battaglia furono quindi quattro anni, durante i quali morirono 120’00 persone.</a:t>
            </a:r>
          </a:p>
          <a:p>
            <a:endParaRPr lang="it-CH" sz="2400" dirty="0"/>
          </a:p>
        </p:txBody>
      </p:sp>
      <p:pic>
        <p:nvPicPr>
          <p:cNvPr id="1034" name="Picture 10" descr="Assedio di Gerusalemme (1099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44091"/>
            <a:ext cx="4220287" cy="22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valiere Crociato - BESTSOLDIER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73" y="3531476"/>
            <a:ext cx="3112891" cy="31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443" y="136634"/>
            <a:ext cx="10353761" cy="1326321"/>
          </a:xfrm>
        </p:spPr>
        <p:txBody>
          <a:bodyPr>
            <a:normAutofit/>
          </a:bodyPr>
          <a:lstStyle/>
          <a:p>
            <a:r>
              <a:rPr lang="it-CH" sz="5400" b="1" u="sng" dirty="0"/>
              <a:t>La seconda crociata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0443" y="1261243"/>
            <a:ext cx="10515600" cy="4792716"/>
          </a:xfrm>
        </p:spPr>
        <p:txBody>
          <a:bodyPr>
            <a:noAutofit/>
          </a:bodyPr>
          <a:lstStyle/>
          <a:p>
            <a:r>
              <a:rPr lang="it-CH" sz="2400" dirty="0"/>
              <a:t>La II crociata ( 1147-1150) fu annunciata da Papa Eugenio III e fu la prima a essere guidata da re europei e da molti nobili.</a:t>
            </a:r>
          </a:p>
          <a:p>
            <a:endParaRPr lang="it-CH" sz="2400" dirty="0"/>
          </a:p>
          <a:p>
            <a:endParaRPr lang="it-CH" sz="2400" dirty="0"/>
          </a:p>
          <a:p>
            <a:endParaRPr lang="it-CH" sz="2400" dirty="0"/>
          </a:p>
          <a:p>
            <a:endParaRPr lang="it-CH" sz="2400" dirty="0"/>
          </a:p>
          <a:p>
            <a:r>
              <a:rPr lang="it-CH" sz="2400" dirty="0"/>
              <a:t>La crociata finì però con il fallimento dei cristiani e con la caduta di Gerusalemme in mani mussulmane.</a:t>
            </a:r>
          </a:p>
          <a:p>
            <a:r>
              <a:rPr lang="it-CH" sz="2400" dirty="0"/>
              <a:t>Il fallimento della II crociata e la caduta di Gerusalemme provocarono l’organizzazione della la terza crociata.   </a:t>
            </a:r>
          </a:p>
        </p:txBody>
      </p:sp>
      <p:pic>
        <p:nvPicPr>
          <p:cNvPr id="3074" name="Picture 2" descr="Eugenio III, il Papa della seconda crociata - Amedeo Lomona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2249215"/>
            <a:ext cx="2427889" cy="209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53551"/>
            <a:ext cx="10515600" cy="1325563"/>
          </a:xfrm>
        </p:spPr>
        <p:txBody>
          <a:bodyPr>
            <a:normAutofit/>
          </a:bodyPr>
          <a:lstStyle/>
          <a:p>
            <a:r>
              <a:rPr lang="it-CH" sz="5400" b="1" u="sng" dirty="0"/>
              <a:t>La III crociata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03551"/>
            <a:ext cx="10933386" cy="5037630"/>
          </a:xfrm>
        </p:spPr>
        <p:txBody>
          <a:bodyPr>
            <a:normAutofit/>
          </a:bodyPr>
          <a:lstStyle/>
          <a:p>
            <a:r>
              <a:rPr lang="it-CH" dirty="0"/>
              <a:t> </a:t>
            </a:r>
            <a:r>
              <a:rPr lang="it-CH" sz="2400" dirty="0"/>
              <a:t>La III crociata (1189-1192) fu il tentativo di molti re europei di riconquistare Gerusalemme e la Terra Santa. </a:t>
            </a:r>
          </a:p>
          <a:p>
            <a:r>
              <a:rPr lang="it-CH" sz="2400" dirty="0"/>
              <a:t>Partecipò alla crociata anche Federico Barbarossa, imperatore del Sacro Romano Impero, ma morì prima di raggiungere la Terra Santa.</a:t>
            </a:r>
          </a:p>
          <a:p>
            <a:endParaRPr lang="it-CH" sz="3200" dirty="0"/>
          </a:p>
          <a:p>
            <a:endParaRPr lang="it-CH" sz="3200" dirty="0"/>
          </a:p>
          <a:p>
            <a:endParaRPr lang="it-CH" sz="3200" dirty="0"/>
          </a:p>
          <a:p>
            <a:endParaRPr lang="it-CH" sz="3200" dirty="0"/>
          </a:p>
          <a:p>
            <a:endParaRPr lang="it-CH" sz="3200" dirty="0"/>
          </a:p>
        </p:txBody>
      </p:sp>
      <p:pic>
        <p:nvPicPr>
          <p:cNvPr id="2050" name="Picture 2" descr="Foto di Federico Barbaros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83" y="3634894"/>
            <a:ext cx="2740003" cy="29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4118" y="701018"/>
            <a:ext cx="10515600" cy="4351338"/>
          </a:xfrm>
        </p:spPr>
        <p:txBody>
          <a:bodyPr/>
          <a:lstStyle/>
          <a:p>
            <a:pPr algn="just"/>
            <a:r>
              <a:rPr lang="it-CH" sz="2400" dirty="0"/>
              <a:t>Riccardo Cuor di Leone, che  guidava la crociata, non riuscì a riconquistare la Città Santa ma fece un accordo con il Saladino, imperatore dei mussulmani. Gerusalemme sarebbe rimasta sotto il controllo mussulmano, ma i pellegrini e i commercianti cristiani avrebbero potuto entrare in città.</a:t>
            </a:r>
          </a:p>
          <a:p>
            <a:endParaRPr lang="it-CH" dirty="0"/>
          </a:p>
        </p:txBody>
      </p:sp>
      <p:pic>
        <p:nvPicPr>
          <p:cNvPr id="4" name="Picture 4" descr="Riccardo I d'Inghilterr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14" y="2689498"/>
            <a:ext cx="2249870" cy="34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0837" y="325854"/>
            <a:ext cx="10670627" cy="1325563"/>
          </a:xfrm>
        </p:spPr>
        <p:txBody>
          <a:bodyPr>
            <a:normAutofit fontScale="90000"/>
          </a:bodyPr>
          <a:lstStyle/>
          <a:p>
            <a:r>
              <a:rPr lang="it-CH" sz="5400" b="1" u="sng" dirty="0"/>
              <a:t>La IV, la V e la VI crociata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0837" y="1752053"/>
            <a:ext cx="10515600" cy="4351338"/>
          </a:xfrm>
        </p:spPr>
        <p:txBody>
          <a:bodyPr/>
          <a:lstStyle/>
          <a:p>
            <a:endParaRPr lang="it-CH" dirty="0"/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>
                <a:solidFill>
                  <a:srgbClr val="FF0000"/>
                </a:solidFill>
              </a:rPr>
              <a:t>        </a:t>
            </a:r>
            <a:r>
              <a:rPr lang="it-CH" sz="3200" b="1" dirty="0">
                <a:solidFill>
                  <a:srgbClr val="FF0000"/>
                </a:solidFill>
              </a:rPr>
              <a:t>IV crociata              </a:t>
            </a:r>
            <a:r>
              <a:rPr lang="it-CH" sz="3200" b="1" dirty="0">
                <a:solidFill>
                  <a:srgbClr val="00B0F0"/>
                </a:solidFill>
              </a:rPr>
              <a:t>V crociata      </a:t>
            </a:r>
            <a:r>
              <a:rPr lang="it-CH" sz="3200" b="1" dirty="0">
                <a:solidFill>
                  <a:srgbClr val="00B050"/>
                </a:solidFill>
              </a:rPr>
              <a:t>VI crociata        </a:t>
            </a:r>
            <a:endParaRPr lang="it-CH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CH" dirty="0"/>
              <a:t>        </a:t>
            </a:r>
            <a:r>
              <a:rPr lang="it-CH" dirty="0">
                <a:solidFill>
                  <a:srgbClr val="FF0000"/>
                </a:solidFill>
              </a:rPr>
              <a:t>1202   1204                                      </a:t>
            </a:r>
            <a:r>
              <a:rPr lang="it-CH" dirty="0">
                <a:solidFill>
                  <a:srgbClr val="00B0F0"/>
                </a:solidFill>
              </a:rPr>
              <a:t>1217   1221                  </a:t>
            </a:r>
            <a:r>
              <a:rPr lang="it-CH" dirty="0">
                <a:solidFill>
                  <a:srgbClr val="00B050"/>
                </a:solidFill>
              </a:rPr>
              <a:t>1228- 1229</a:t>
            </a:r>
          </a:p>
        </p:txBody>
      </p:sp>
      <p:cxnSp>
        <p:nvCxnSpPr>
          <p:cNvPr id="5" name="Connettore diritto 4"/>
          <p:cNvCxnSpPr/>
          <p:nvPr/>
        </p:nvCxnSpPr>
        <p:spPr>
          <a:xfrm flipV="1">
            <a:off x="1229710" y="4172607"/>
            <a:ext cx="9532883" cy="63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2149365" y="3824192"/>
            <a:ext cx="0" cy="588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5838496" y="3789511"/>
            <a:ext cx="0" cy="5885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>
            <a:off x="7577957" y="3789511"/>
            <a:ext cx="0" cy="5885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1450427" y="3824192"/>
            <a:ext cx="0" cy="588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5139558" y="3824192"/>
            <a:ext cx="0" cy="5885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16">
            <a:extLst>
              <a:ext uri="{FF2B5EF4-FFF2-40B4-BE49-F238E27FC236}">
                <a16:creationId xmlns:a16="http://schemas.microsoft.com/office/drawing/2014/main" id="{725DF0F1-D5E9-9FA3-9FC9-78290E4643F3}"/>
              </a:ext>
            </a:extLst>
          </p:cNvPr>
          <p:cNvCxnSpPr/>
          <p:nvPr/>
        </p:nvCxnSpPr>
        <p:spPr>
          <a:xfrm>
            <a:off x="8383500" y="3789511"/>
            <a:ext cx="0" cy="5885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986" y="241738"/>
            <a:ext cx="10353761" cy="1326321"/>
          </a:xfrm>
        </p:spPr>
        <p:txBody>
          <a:bodyPr>
            <a:normAutofit/>
          </a:bodyPr>
          <a:lstStyle/>
          <a:p>
            <a:r>
              <a:rPr lang="it-CH" sz="5400" b="1" u="sng" dirty="0"/>
              <a:t>Le ultime due crociate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338" y="1436742"/>
            <a:ext cx="10515600" cy="4351338"/>
          </a:xfrm>
        </p:spPr>
        <p:txBody>
          <a:bodyPr>
            <a:normAutofit/>
          </a:bodyPr>
          <a:lstStyle/>
          <a:p>
            <a:r>
              <a:rPr lang="it-CH" sz="2400" dirty="0"/>
              <a:t>La VII crociata 1248-1254, e l’VIII 1270 furono guidate da Re Luigi IX di Francia. Egli era molto religioso e voleva riconquistare la Terra Santa e Gerusalemme per ridarla ai Cristiani.</a:t>
            </a:r>
          </a:p>
          <a:p>
            <a:r>
              <a:rPr lang="it-CH" sz="2400" dirty="0"/>
              <a:t>Entrambe le crociate furono un fallimento e durante l’ultima crociata Luigi IX morì dei malattia come gran parte del suo esercito.</a:t>
            </a:r>
          </a:p>
        </p:txBody>
      </p:sp>
      <p:pic>
        <p:nvPicPr>
          <p:cNvPr id="1026" name="Picture 2" descr="Luigi IX di Franci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45" y="3827626"/>
            <a:ext cx="1909185" cy="23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641</TotalTime>
  <Words>399</Words>
  <Application>Microsoft Macintosh PowerPoint</Application>
  <PresentationFormat>Widescreen</PresentationFormat>
  <Paragraphs>50</Paragraphs>
  <Slides>12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LE CROCIATE </vt:lpstr>
      <vt:lpstr>Indice </vt:lpstr>
      <vt:lpstr>Come sono iniziate</vt:lpstr>
      <vt:lpstr>La I crociata </vt:lpstr>
      <vt:lpstr>La seconda crociata </vt:lpstr>
      <vt:lpstr>La III crociata  </vt:lpstr>
      <vt:lpstr>Presentazione standard di PowerPoint</vt:lpstr>
      <vt:lpstr>La IV, la V e la VI crociata </vt:lpstr>
      <vt:lpstr>Le ultime due crociate  </vt:lpstr>
      <vt:lpstr>?? Domande ??</vt:lpstr>
      <vt:lpstr>Video </vt:lpstr>
      <vt:lpstr>IL LIBRO </vt:lpstr>
    </vt:vector>
  </TitlesOfParts>
  <Company>AMB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crociate</dc:title>
  <dc:creator>Alessio</dc:creator>
  <cp:lastModifiedBy>Gian Franco Pordenone</cp:lastModifiedBy>
  <cp:revision>38</cp:revision>
  <dcterms:created xsi:type="dcterms:W3CDTF">2022-03-30T12:36:36Z</dcterms:created>
  <dcterms:modified xsi:type="dcterms:W3CDTF">2022-04-28T16:12:32Z</dcterms:modified>
</cp:coreProperties>
</file>