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61" r:id="rId3"/>
    <p:sldId id="260" r:id="rId4"/>
    <p:sldId id="264" r:id="rId5"/>
    <p:sldId id="262" r:id="rId6"/>
    <p:sldId id="263" r:id="rId7"/>
    <p:sldId id="259"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6B867C3B-702F-4F66-B2C6-4D83D842FF3B}">
          <p14:sldIdLst>
            <p14:sldId id="256"/>
            <p14:sldId id="261"/>
            <p14:sldId id="260"/>
            <p14:sldId id="264"/>
            <p14:sldId id="262"/>
            <p14:sldId id="263"/>
          </p14:sldIdLst>
        </p14:section>
        <p14:section name="Sezione senza titolo" id="{3A39AB54-64D0-47DD-A2D7-3AC109EBABA4}">
          <p14:sldIdLst/>
        </p14:section>
        <p14:section name="Sezione senza titolo" id="{5FE587E9-39A5-4264-8101-64141F6D7FF0}">
          <p14:sldIdLst>
            <p14:sldId id="259"/>
            <p14:sldId id="265"/>
            <p14:sldId id="266"/>
            <p14:sldId id="267"/>
          </p14:sldIdLst>
        </p14:section>
        <p14:section name="Sezione senza titolo" id="{F12DC8E7-4A58-49FC-B36E-E25BABA981B7}">
          <p14:sldIdLst>
            <p14:sldId id="268"/>
            <p14:sldId id="269"/>
            <p14:sldId id="270"/>
            <p14:sldId id="271"/>
            <p14:sldId id="2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ZO" initials="V" lastIdx="1" clrIdx="0">
    <p:extLst>
      <p:ext uri="{19B8F6BF-5375-455C-9EA6-DF929625EA0E}">
        <p15:presenceInfo xmlns:p15="http://schemas.microsoft.com/office/powerpoint/2012/main" userId="VINCENZ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60"/>
  </p:normalViewPr>
  <p:slideViewPr>
    <p:cSldViewPr snapToGrid="0">
      <p:cViewPr varScale="1">
        <p:scale>
          <a:sx n="109" d="100"/>
          <a:sy n="109" d="100"/>
        </p:scale>
        <p:origin x="216"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42C7033-B980-4DBE-A6EA-33C47AA3BEB0}" type="datetimeFigureOut">
              <a:rPr lang="it-CH" smtClean="0"/>
              <a:t>22.02.25</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163570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42C7033-B980-4DBE-A6EA-33C47AA3BEB0}" type="datetimeFigureOut">
              <a:rPr lang="it-CH" smtClean="0"/>
              <a:t>22.02.25</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422977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42C7033-B980-4DBE-A6EA-33C47AA3BEB0}" type="datetimeFigureOut">
              <a:rPr lang="it-CH" smtClean="0"/>
              <a:t>22.02.25</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4189309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42C7033-B980-4DBE-A6EA-33C47AA3BEB0}" type="datetimeFigureOut">
              <a:rPr lang="it-CH" smtClean="0"/>
              <a:t>22.02.25</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9403C3D8-2AF0-4FA7-8078-F86C73AF40F8}" type="slidenum">
              <a:rPr lang="it-CH" smtClean="0"/>
              <a:t>‹N›</a:t>
            </a:fld>
            <a:endParaRPr lang="it-CH"/>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2435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42C7033-B980-4DBE-A6EA-33C47AA3BEB0}" type="datetimeFigureOut">
              <a:rPr lang="it-CH" smtClean="0"/>
              <a:t>22.02.25</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281731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42C7033-B980-4DBE-A6EA-33C47AA3BEB0}" type="datetimeFigureOut">
              <a:rPr lang="it-CH" smtClean="0"/>
              <a:t>22.02.25</a:t>
            </a:fld>
            <a:endParaRPr lang="it-CH"/>
          </a:p>
        </p:txBody>
      </p:sp>
      <p:sp>
        <p:nvSpPr>
          <p:cNvPr id="4" name="Footer Placeholder 3"/>
          <p:cNvSpPr>
            <a:spLocks noGrp="1"/>
          </p:cNvSpPr>
          <p:nvPr>
            <p:ph type="ftr" sz="quarter" idx="11"/>
          </p:nvPr>
        </p:nvSpPr>
        <p:spPr/>
        <p:txBody>
          <a:bodyPr/>
          <a:lstStyle/>
          <a:p>
            <a:endParaRPr lang="it-CH"/>
          </a:p>
        </p:txBody>
      </p:sp>
      <p:sp>
        <p:nvSpPr>
          <p:cNvPr id="5" name="Slide Number Placeholder 4"/>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314918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42C7033-B980-4DBE-A6EA-33C47AA3BEB0}" type="datetimeFigureOut">
              <a:rPr lang="it-CH" smtClean="0"/>
              <a:t>22.02.25</a:t>
            </a:fld>
            <a:endParaRPr lang="it-CH"/>
          </a:p>
        </p:txBody>
      </p:sp>
      <p:sp>
        <p:nvSpPr>
          <p:cNvPr id="4" name="Footer Placeholder 3"/>
          <p:cNvSpPr>
            <a:spLocks noGrp="1"/>
          </p:cNvSpPr>
          <p:nvPr>
            <p:ph type="ftr" sz="quarter" idx="11"/>
          </p:nvPr>
        </p:nvSpPr>
        <p:spPr/>
        <p:txBody>
          <a:bodyPr/>
          <a:lstStyle/>
          <a:p>
            <a:endParaRPr lang="it-CH"/>
          </a:p>
        </p:txBody>
      </p:sp>
      <p:sp>
        <p:nvSpPr>
          <p:cNvPr id="5" name="Slide Number Placeholder 4"/>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3239283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42C7033-B980-4DBE-A6EA-33C47AA3BEB0}" type="datetimeFigureOut">
              <a:rPr lang="it-CH" smtClean="0"/>
              <a:t>22.02.25</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1093343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42C7033-B980-4DBE-A6EA-33C47AA3BEB0}" type="datetimeFigureOut">
              <a:rPr lang="it-CH" smtClean="0"/>
              <a:t>22.02.25</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321108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42C7033-B980-4DBE-A6EA-33C47AA3BEB0}" type="datetimeFigureOut">
              <a:rPr lang="it-CH" smtClean="0"/>
              <a:t>22.02.25</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346962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42C7033-B980-4DBE-A6EA-33C47AA3BEB0}" type="datetimeFigureOut">
              <a:rPr lang="it-CH" smtClean="0"/>
              <a:t>22.02.25</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402884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42C7033-B980-4DBE-A6EA-33C47AA3BEB0}" type="datetimeFigureOut">
              <a:rPr lang="it-CH" smtClean="0"/>
              <a:t>22.02.25</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299648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42C7033-B980-4DBE-A6EA-33C47AA3BEB0}" type="datetimeFigureOut">
              <a:rPr lang="it-CH" smtClean="0"/>
              <a:t>22.02.25</a:t>
            </a:fld>
            <a:endParaRPr lang="it-CH"/>
          </a:p>
        </p:txBody>
      </p:sp>
      <p:sp>
        <p:nvSpPr>
          <p:cNvPr id="8" name="Footer Placeholder 7"/>
          <p:cNvSpPr>
            <a:spLocks noGrp="1"/>
          </p:cNvSpPr>
          <p:nvPr>
            <p:ph type="ftr" sz="quarter" idx="11"/>
          </p:nvPr>
        </p:nvSpPr>
        <p:spPr/>
        <p:txBody>
          <a:bodyPr/>
          <a:lstStyle/>
          <a:p>
            <a:endParaRPr lang="it-CH"/>
          </a:p>
        </p:txBody>
      </p:sp>
      <p:sp>
        <p:nvSpPr>
          <p:cNvPr id="9" name="Slide Number Placeholder 8"/>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71590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42C7033-B980-4DBE-A6EA-33C47AA3BEB0}" type="datetimeFigureOut">
              <a:rPr lang="it-CH" smtClean="0"/>
              <a:t>22.02.25</a:t>
            </a:fld>
            <a:endParaRPr lang="it-CH"/>
          </a:p>
        </p:txBody>
      </p:sp>
      <p:sp>
        <p:nvSpPr>
          <p:cNvPr id="4" name="Footer Placeholder 3"/>
          <p:cNvSpPr>
            <a:spLocks noGrp="1"/>
          </p:cNvSpPr>
          <p:nvPr>
            <p:ph type="ftr" sz="quarter" idx="11"/>
          </p:nvPr>
        </p:nvSpPr>
        <p:spPr/>
        <p:txBody>
          <a:bodyPr/>
          <a:lstStyle/>
          <a:p>
            <a:endParaRPr lang="it-CH"/>
          </a:p>
        </p:txBody>
      </p:sp>
      <p:sp>
        <p:nvSpPr>
          <p:cNvPr id="5" name="Slide Number Placeholder 4"/>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37934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C7033-B980-4DBE-A6EA-33C47AA3BEB0}" type="datetimeFigureOut">
              <a:rPr lang="it-CH" smtClean="0"/>
              <a:t>22.02.25</a:t>
            </a:fld>
            <a:endParaRPr lang="it-CH"/>
          </a:p>
        </p:txBody>
      </p:sp>
      <p:sp>
        <p:nvSpPr>
          <p:cNvPr id="3" name="Footer Placeholder 2"/>
          <p:cNvSpPr>
            <a:spLocks noGrp="1"/>
          </p:cNvSpPr>
          <p:nvPr>
            <p:ph type="ftr" sz="quarter" idx="11"/>
          </p:nvPr>
        </p:nvSpPr>
        <p:spPr/>
        <p:txBody>
          <a:bodyPr/>
          <a:lstStyle/>
          <a:p>
            <a:endParaRPr lang="it-CH"/>
          </a:p>
        </p:txBody>
      </p:sp>
      <p:sp>
        <p:nvSpPr>
          <p:cNvPr id="4" name="Slide Number Placeholder 3"/>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368923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42C7033-B980-4DBE-A6EA-33C47AA3BEB0}" type="datetimeFigureOut">
              <a:rPr lang="it-CH" smtClean="0"/>
              <a:t>22.02.25</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242818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42C7033-B980-4DBE-A6EA-33C47AA3BEB0}" type="datetimeFigureOut">
              <a:rPr lang="it-CH" smtClean="0"/>
              <a:t>22.02.25</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9403C3D8-2AF0-4FA7-8078-F86C73AF40F8}" type="slidenum">
              <a:rPr lang="it-CH" smtClean="0"/>
              <a:t>‹N›</a:t>
            </a:fld>
            <a:endParaRPr lang="it-CH"/>
          </a:p>
        </p:txBody>
      </p:sp>
    </p:spTree>
    <p:extLst>
      <p:ext uri="{BB962C8B-B14F-4D97-AF65-F5344CB8AC3E}">
        <p14:creationId xmlns:p14="http://schemas.microsoft.com/office/powerpoint/2010/main" val="99730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42C7033-B980-4DBE-A6EA-33C47AA3BEB0}" type="datetimeFigureOut">
              <a:rPr lang="it-CH" smtClean="0"/>
              <a:t>22.02.25</a:t>
            </a:fld>
            <a:endParaRPr lang="it-CH"/>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CH"/>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403C3D8-2AF0-4FA7-8078-F86C73AF40F8}" type="slidenum">
              <a:rPr lang="it-CH" smtClean="0"/>
              <a:t>‹N›</a:t>
            </a:fld>
            <a:endParaRPr lang="it-CH"/>
          </a:p>
        </p:txBody>
      </p:sp>
    </p:spTree>
    <p:extLst>
      <p:ext uri="{BB962C8B-B14F-4D97-AF65-F5344CB8AC3E}">
        <p14:creationId xmlns:p14="http://schemas.microsoft.com/office/powerpoint/2010/main" val="3943272864"/>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HL5EqLFPq_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2234F1-0550-4C61-8CDD-39D724ACCAF0}"/>
              </a:ext>
            </a:extLst>
          </p:cNvPr>
          <p:cNvSpPr>
            <a:spLocks noGrp="1"/>
          </p:cNvSpPr>
          <p:nvPr>
            <p:ph type="ctrTitle"/>
          </p:nvPr>
        </p:nvSpPr>
        <p:spPr>
          <a:xfrm>
            <a:off x="1257670" y="150920"/>
            <a:ext cx="9144000" cy="1334933"/>
          </a:xfrm>
        </p:spPr>
        <p:txBody>
          <a:bodyPr/>
          <a:lstStyle/>
          <a:p>
            <a:r>
              <a:rPr lang="it-CH" dirty="0"/>
              <a:t>SAN FRANCESCO D`ASSISI</a:t>
            </a:r>
          </a:p>
        </p:txBody>
      </p:sp>
      <p:sp>
        <p:nvSpPr>
          <p:cNvPr id="3" name="Sottotitolo 2">
            <a:extLst>
              <a:ext uri="{FF2B5EF4-FFF2-40B4-BE49-F238E27FC236}">
                <a16:creationId xmlns:a16="http://schemas.microsoft.com/office/drawing/2014/main" id="{1C7391C0-002E-4671-94B5-5C7EE12F8ECA}"/>
              </a:ext>
            </a:extLst>
          </p:cNvPr>
          <p:cNvSpPr>
            <a:spLocks noGrp="1"/>
          </p:cNvSpPr>
          <p:nvPr>
            <p:ph type="subTitle" idx="1"/>
          </p:nvPr>
        </p:nvSpPr>
        <p:spPr>
          <a:xfrm>
            <a:off x="1257670" y="1698917"/>
            <a:ext cx="9144000" cy="4506574"/>
          </a:xfrm>
        </p:spPr>
        <p:txBody>
          <a:bodyPr>
            <a:normAutofit fontScale="85000" lnSpcReduction="10000"/>
          </a:bodyPr>
          <a:lstStyle/>
          <a:p>
            <a:endParaRPr lang="it-CH" sz="2000" dirty="0"/>
          </a:p>
          <a:p>
            <a:r>
              <a:rPr lang="it-CH" sz="2000" dirty="0"/>
              <a:t>Cosa tratteremo</a:t>
            </a:r>
          </a:p>
          <a:p>
            <a:pPr algn="l"/>
            <a:r>
              <a:rPr lang="it-CH" sz="2000" dirty="0"/>
              <a:t>-San Francesco D`Assisi</a:t>
            </a:r>
          </a:p>
          <a:p>
            <a:pPr algn="l"/>
            <a:r>
              <a:rPr lang="it-CH" sz="2000" dirty="0"/>
              <a:t>-San Francesco e il lupo di Gubbio</a:t>
            </a:r>
          </a:p>
          <a:p>
            <a:pPr algn="l"/>
            <a:r>
              <a:rPr lang="it-CH" sz="2000" dirty="0"/>
              <a:t>-Santa Chiara D`Assisi</a:t>
            </a:r>
          </a:p>
          <a:p>
            <a:pPr algn="l"/>
            <a:r>
              <a:rPr lang="it-CH" sz="2000" dirty="0"/>
              <a:t>-Il Natale di San Francesco</a:t>
            </a:r>
          </a:p>
          <a:p>
            <a:pPr algn="l"/>
            <a:r>
              <a:rPr lang="it-CH" sz="2000" dirty="0"/>
              <a:t>-Le Stimmate di San Francesco</a:t>
            </a:r>
          </a:p>
          <a:p>
            <a:pPr algn="l"/>
            <a:r>
              <a:rPr lang="it-CH" sz="2000" dirty="0"/>
              <a:t>-Il Cantico delle Creature</a:t>
            </a:r>
          </a:p>
          <a:p>
            <a:pPr algn="l"/>
            <a:r>
              <a:rPr lang="it-CH" sz="2000" dirty="0"/>
              <a:t>-La morte di Francesco</a:t>
            </a:r>
          </a:p>
          <a:p>
            <a:pPr algn="l"/>
            <a:r>
              <a:rPr lang="it-CH" sz="2000" dirty="0"/>
              <a:t>-L`Ordine Francescano</a:t>
            </a:r>
          </a:p>
          <a:p>
            <a:pPr algn="l"/>
            <a:r>
              <a:rPr lang="it-CH" sz="2000" dirty="0"/>
              <a:t>-La Porziuncola</a:t>
            </a:r>
          </a:p>
          <a:p>
            <a:pPr algn="l"/>
            <a:endParaRPr lang="it-CH" sz="2800" dirty="0"/>
          </a:p>
          <a:p>
            <a:pPr algn="l"/>
            <a:endParaRPr lang="it-CH" sz="2000" dirty="0"/>
          </a:p>
        </p:txBody>
      </p:sp>
      <p:sp>
        <p:nvSpPr>
          <p:cNvPr id="4" name="CasellaDiTesto 3">
            <a:extLst>
              <a:ext uri="{FF2B5EF4-FFF2-40B4-BE49-F238E27FC236}">
                <a16:creationId xmlns:a16="http://schemas.microsoft.com/office/drawing/2014/main" id="{D3B43F8D-1E22-0212-5F37-FFE90B7E9897}"/>
              </a:ext>
            </a:extLst>
          </p:cNvPr>
          <p:cNvSpPr txBox="1"/>
          <p:nvPr/>
        </p:nvSpPr>
        <p:spPr>
          <a:xfrm>
            <a:off x="8760439" y="5715000"/>
            <a:ext cx="1641231" cy="369332"/>
          </a:xfrm>
          <a:prstGeom prst="rect">
            <a:avLst/>
          </a:prstGeom>
          <a:noFill/>
        </p:spPr>
        <p:txBody>
          <a:bodyPr wrap="square" rtlCol="0">
            <a:spAutoFit/>
          </a:bodyPr>
          <a:lstStyle/>
          <a:p>
            <a:r>
              <a:rPr lang="it-CH" dirty="0"/>
              <a:t>Elia, 2F 2025</a:t>
            </a:r>
          </a:p>
        </p:txBody>
      </p:sp>
    </p:spTree>
    <p:extLst>
      <p:ext uri="{BB962C8B-B14F-4D97-AF65-F5344CB8AC3E}">
        <p14:creationId xmlns:p14="http://schemas.microsoft.com/office/powerpoint/2010/main" val="3567079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17166C-4047-4FD1-A3FD-61406A9DEE66}"/>
              </a:ext>
            </a:extLst>
          </p:cNvPr>
          <p:cNvSpPr>
            <a:spLocks noGrp="1"/>
          </p:cNvSpPr>
          <p:nvPr>
            <p:ph type="title"/>
          </p:nvPr>
        </p:nvSpPr>
        <p:spPr/>
        <p:txBody>
          <a:bodyPr/>
          <a:lstStyle/>
          <a:p>
            <a:r>
              <a:rPr lang="it-CH" dirty="0"/>
              <a:t>La morte di san Francesco</a:t>
            </a:r>
          </a:p>
        </p:txBody>
      </p:sp>
      <p:sp>
        <p:nvSpPr>
          <p:cNvPr id="3" name="Segnaposto contenuto 2">
            <a:extLst>
              <a:ext uri="{FF2B5EF4-FFF2-40B4-BE49-F238E27FC236}">
                <a16:creationId xmlns:a16="http://schemas.microsoft.com/office/drawing/2014/main" id="{17999199-BED0-47E5-8614-E5DB426A4236}"/>
              </a:ext>
            </a:extLst>
          </p:cNvPr>
          <p:cNvSpPr>
            <a:spLocks noGrp="1"/>
          </p:cNvSpPr>
          <p:nvPr>
            <p:ph idx="1"/>
          </p:nvPr>
        </p:nvSpPr>
        <p:spPr>
          <a:xfrm>
            <a:off x="793173" y="1995055"/>
            <a:ext cx="10134600" cy="2930236"/>
          </a:xfrm>
        </p:spPr>
        <p:txBody>
          <a:bodyPr>
            <a:normAutofit/>
          </a:bodyPr>
          <a:lstStyle/>
          <a:p>
            <a:pPr marL="0" indent="0">
              <a:buNone/>
            </a:pPr>
            <a:r>
              <a:rPr lang="it-CH" dirty="0"/>
              <a:t>Nel 1225, Francesco, nella città di Siena, si sottopose a delle visite agli occhi, mentre il 3 ottobre 1226 muore nella Porziuncola e il suo corpo venne portato da santa chiara nella Chiesa di San Damiano. Inizialmente Francesco venne sepolto nella Chiesa di San Giorgio.</a:t>
            </a:r>
          </a:p>
        </p:txBody>
      </p:sp>
    </p:spTree>
    <p:extLst>
      <p:ext uri="{BB962C8B-B14F-4D97-AF65-F5344CB8AC3E}">
        <p14:creationId xmlns:p14="http://schemas.microsoft.com/office/powerpoint/2010/main" val="16074004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2AAF42-0554-4AC6-A1F1-B9E284C5EEF6}"/>
              </a:ext>
            </a:extLst>
          </p:cNvPr>
          <p:cNvSpPr>
            <a:spLocks noGrp="1"/>
          </p:cNvSpPr>
          <p:nvPr>
            <p:ph type="title"/>
          </p:nvPr>
        </p:nvSpPr>
        <p:spPr/>
        <p:txBody>
          <a:bodyPr/>
          <a:lstStyle/>
          <a:p>
            <a:r>
              <a:rPr lang="it-CH" dirty="0"/>
              <a:t>L’ordine francescano</a:t>
            </a:r>
          </a:p>
        </p:txBody>
      </p:sp>
      <p:sp>
        <p:nvSpPr>
          <p:cNvPr id="3" name="Segnaposto contenuto 2">
            <a:extLst>
              <a:ext uri="{FF2B5EF4-FFF2-40B4-BE49-F238E27FC236}">
                <a16:creationId xmlns:a16="http://schemas.microsoft.com/office/drawing/2014/main" id="{F9A6E013-4E8F-4716-84C3-FB384A3B901D}"/>
              </a:ext>
            </a:extLst>
          </p:cNvPr>
          <p:cNvSpPr>
            <a:spLocks noGrp="1"/>
          </p:cNvSpPr>
          <p:nvPr>
            <p:ph idx="1"/>
          </p:nvPr>
        </p:nvSpPr>
        <p:spPr/>
        <p:txBody>
          <a:bodyPr/>
          <a:lstStyle/>
          <a:p>
            <a:pPr marL="0" indent="0">
              <a:buNone/>
            </a:pPr>
            <a:r>
              <a:rPr lang="it-CH" dirty="0"/>
              <a:t>Per ordine francescano intendiamo quella dei frati minori. Questo nome fu voluto da Francesco stesso, che venne poi ufficializzato nella Regola, approvata dal Papa Onorio III. Già alla morte di Francesco d’Assisi, all’interno dell’ordine emersero due tendenze ben distinte. Da una parte alcuni frati aspirarono alla vita di preghiera e di povertà che aveva contraddistinto la primitiva comunità francescana; dall’altra parte, la grande maggioranza dei frati voleva un ordine dedicato soprattutto alla cura d’anime, inserito nei contesti cittadini e stabilito in conventi di proprietà dell’ordine stesso.</a:t>
            </a:r>
          </a:p>
        </p:txBody>
      </p:sp>
    </p:spTree>
    <p:extLst>
      <p:ext uri="{BB962C8B-B14F-4D97-AF65-F5344CB8AC3E}">
        <p14:creationId xmlns:p14="http://schemas.microsoft.com/office/powerpoint/2010/main" val="37797766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2D117C-0C0B-47ED-883F-F061757EF1A6}"/>
              </a:ext>
            </a:extLst>
          </p:cNvPr>
          <p:cNvSpPr>
            <a:spLocks noGrp="1"/>
          </p:cNvSpPr>
          <p:nvPr>
            <p:ph type="title"/>
          </p:nvPr>
        </p:nvSpPr>
        <p:spPr>
          <a:xfrm>
            <a:off x="913796" y="609600"/>
            <a:ext cx="4998632" cy="1326321"/>
          </a:xfrm>
        </p:spPr>
        <p:txBody>
          <a:bodyPr/>
          <a:lstStyle/>
          <a:p>
            <a:r>
              <a:rPr lang="it-CH" dirty="0"/>
              <a:t>La Porziuncola</a:t>
            </a:r>
          </a:p>
        </p:txBody>
      </p:sp>
      <p:sp>
        <p:nvSpPr>
          <p:cNvPr id="3" name="Segnaposto contenuto 2">
            <a:extLst>
              <a:ext uri="{FF2B5EF4-FFF2-40B4-BE49-F238E27FC236}">
                <a16:creationId xmlns:a16="http://schemas.microsoft.com/office/drawing/2014/main" id="{99A98195-342F-42DF-8D99-896C5B24633D}"/>
              </a:ext>
            </a:extLst>
          </p:cNvPr>
          <p:cNvSpPr>
            <a:spLocks noGrp="1"/>
          </p:cNvSpPr>
          <p:nvPr>
            <p:ph idx="1"/>
          </p:nvPr>
        </p:nvSpPr>
        <p:spPr>
          <a:xfrm>
            <a:off x="838200" y="1825625"/>
            <a:ext cx="4998632" cy="4138757"/>
          </a:xfrm>
        </p:spPr>
        <p:txBody>
          <a:bodyPr>
            <a:normAutofit fontScale="77500" lnSpcReduction="20000"/>
          </a:bodyPr>
          <a:lstStyle/>
          <a:p>
            <a:pPr marL="0" indent="0">
              <a:buNone/>
            </a:pPr>
            <a:r>
              <a:rPr lang="it-CH" dirty="0"/>
              <a:t>La Porziuncola è una piccola Chiesa nei pressi d’Assisi, situata all’interno della Basilicata di Santa Maria degli Angeli, che ha un grande valore storico e religioso. Nel 516 ne avrebbe preso possesso San Benedetto, per i suoi monaci. La Porziuncola fu una delle chiese riparate da San Francesco dopo la sua vocazione: mentre egli pregava di fronte al crocifisso di San Damiano, sentì un voce che gli chiese di restaurare la sua chiesa. La Porziuncola divenne per Francesco un luogo particolare, dove sostava spesso in preghiera. Proprio dalla Porziuncola Francesco inviò i primi frati ad annunciare la pace. Nella Porziuncola inoltre, Santa Chiara rinunciò al mondo e abbracciò la povertà, e qui Francesco morì la sera del 3 ottobre 1226.</a:t>
            </a:r>
          </a:p>
        </p:txBody>
      </p:sp>
      <p:pic>
        <p:nvPicPr>
          <p:cNvPr id="2052" name="Picture 4" descr="Basilica | PORZIUNCOLA - Una porta sempre aperta">
            <a:extLst>
              <a:ext uri="{FF2B5EF4-FFF2-40B4-BE49-F238E27FC236}">
                <a16:creationId xmlns:a16="http://schemas.microsoft.com/office/drawing/2014/main" id="{74DB4D57-8ED4-4220-85C2-09EFF35BB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024" y="561975"/>
            <a:ext cx="5465617"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0763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4D7E52-47E5-49B7-B104-EB3977EF3239}"/>
              </a:ext>
            </a:extLst>
          </p:cNvPr>
          <p:cNvSpPr>
            <a:spLocks noGrp="1"/>
          </p:cNvSpPr>
          <p:nvPr>
            <p:ph type="title"/>
          </p:nvPr>
        </p:nvSpPr>
        <p:spPr/>
        <p:txBody>
          <a:bodyPr/>
          <a:lstStyle/>
          <a:p>
            <a:pPr algn="ctr"/>
            <a:r>
              <a:rPr lang="it-CH" dirty="0"/>
              <a:t>Ecco a voi un video</a:t>
            </a:r>
          </a:p>
        </p:txBody>
      </p:sp>
      <p:sp>
        <p:nvSpPr>
          <p:cNvPr id="11" name="Segnaposto contenuto 10">
            <a:extLst>
              <a:ext uri="{FF2B5EF4-FFF2-40B4-BE49-F238E27FC236}">
                <a16:creationId xmlns:a16="http://schemas.microsoft.com/office/drawing/2014/main" id="{5D865D6C-D68B-4782-A389-0F80308AB9C7}"/>
              </a:ext>
            </a:extLst>
          </p:cNvPr>
          <p:cNvSpPr>
            <a:spLocks noGrp="1"/>
          </p:cNvSpPr>
          <p:nvPr>
            <p:ph idx="1"/>
          </p:nvPr>
        </p:nvSpPr>
        <p:spPr/>
        <p:txBody>
          <a:bodyPr/>
          <a:lstStyle/>
          <a:p>
            <a:br>
              <a:rPr lang="it-CH" dirty="0">
                <a:hlinkClick r:id="rId2"/>
              </a:rPr>
            </a:br>
            <a:r>
              <a:rPr lang="it-CH" b="1" dirty="0">
                <a:hlinkClick r:id="rId2"/>
              </a:rPr>
              <a:t>La storia di San Francesco d'Assisi in 8 minuti</a:t>
            </a:r>
          </a:p>
          <a:p>
            <a:r>
              <a:rPr lang="it-CH" dirty="0">
                <a:hlinkClick r:id="rId2"/>
              </a:rPr>
              <a:t>YouTube · La Storia In Breve</a:t>
            </a:r>
          </a:p>
          <a:p>
            <a:r>
              <a:rPr lang="it-CH" i="1" dirty="0">
                <a:hlinkClick r:id="rId2"/>
              </a:rPr>
              <a:t>Oltre 1530 visualizzazioni · 11 mesi fa</a:t>
            </a:r>
            <a:endParaRPr lang="it-CH" dirty="0">
              <a:hlinkClick r:id="rId2"/>
            </a:endParaRPr>
          </a:p>
          <a:p>
            <a:pPr marL="0" indent="0">
              <a:buNone/>
            </a:pPr>
            <a:endParaRPr lang="it-CH" dirty="0"/>
          </a:p>
        </p:txBody>
      </p:sp>
    </p:spTree>
    <p:extLst>
      <p:ext uri="{BB962C8B-B14F-4D97-AF65-F5344CB8AC3E}">
        <p14:creationId xmlns:p14="http://schemas.microsoft.com/office/powerpoint/2010/main" val="13357558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7447C2-35B2-46C3-94E5-6929A70E3C51}"/>
              </a:ext>
            </a:extLst>
          </p:cNvPr>
          <p:cNvSpPr>
            <a:spLocks noGrp="1"/>
          </p:cNvSpPr>
          <p:nvPr>
            <p:ph type="title"/>
          </p:nvPr>
        </p:nvSpPr>
        <p:spPr>
          <a:xfrm>
            <a:off x="716367" y="1669473"/>
            <a:ext cx="10353761" cy="2944091"/>
          </a:xfrm>
        </p:spPr>
        <p:txBody>
          <a:bodyPr/>
          <a:lstStyle/>
          <a:p>
            <a:r>
              <a:rPr lang="it-CH" dirty="0"/>
              <a:t>Ci sono domande</a:t>
            </a:r>
            <a:br>
              <a:rPr lang="it-CH" dirty="0"/>
            </a:br>
            <a:r>
              <a:rPr lang="it-CH" sz="4000" dirty="0"/>
              <a:t>?</a:t>
            </a:r>
            <a:endParaRPr lang="it-CH" dirty="0"/>
          </a:p>
        </p:txBody>
      </p:sp>
    </p:spTree>
    <p:extLst>
      <p:ext uri="{BB962C8B-B14F-4D97-AF65-F5344CB8AC3E}">
        <p14:creationId xmlns:p14="http://schemas.microsoft.com/office/powerpoint/2010/main" val="1291658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512F82-F542-434C-8FF4-999F8A27B74B}"/>
              </a:ext>
            </a:extLst>
          </p:cNvPr>
          <p:cNvSpPr>
            <a:spLocks noGrp="1"/>
          </p:cNvSpPr>
          <p:nvPr>
            <p:ph type="title"/>
          </p:nvPr>
        </p:nvSpPr>
        <p:spPr>
          <a:xfrm>
            <a:off x="809623" y="1813367"/>
            <a:ext cx="10353761" cy="1326321"/>
          </a:xfrm>
        </p:spPr>
        <p:txBody>
          <a:bodyPr>
            <a:normAutofit/>
          </a:bodyPr>
          <a:lstStyle/>
          <a:p>
            <a:r>
              <a:rPr lang="it-CH" sz="4000" dirty="0"/>
              <a:t>fine</a:t>
            </a:r>
          </a:p>
        </p:txBody>
      </p:sp>
    </p:spTree>
    <p:extLst>
      <p:ext uri="{BB962C8B-B14F-4D97-AF65-F5344CB8AC3E}">
        <p14:creationId xmlns:p14="http://schemas.microsoft.com/office/powerpoint/2010/main" val="1176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A7AF3D-AE39-4FC5-9923-D0C836330C0C}"/>
              </a:ext>
            </a:extLst>
          </p:cNvPr>
          <p:cNvSpPr>
            <a:spLocks noGrp="1"/>
          </p:cNvSpPr>
          <p:nvPr>
            <p:ph type="title"/>
          </p:nvPr>
        </p:nvSpPr>
        <p:spPr/>
        <p:txBody>
          <a:bodyPr>
            <a:normAutofit/>
          </a:bodyPr>
          <a:lstStyle/>
          <a:p>
            <a:pPr algn="ctr"/>
            <a:br>
              <a:rPr lang="it-CH" dirty="0"/>
            </a:br>
            <a:endParaRPr lang="it-CH" dirty="0"/>
          </a:p>
        </p:txBody>
      </p:sp>
      <p:pic>
        <p:nvPicPr>
          <p:cNvPr id="1026" name="Picture 2" descr="SAN FRANCESCO D'ASSISI - Assisi OFM">
            <a:extLst>
              <a:ext uri="{FF2B5EF4-FFF2-40B4-BE49-F238E27FC236}">
                <a16:creationId xmlns:a16="http://schemas.microsoft.com/office/drawing/2014/main" id="{DD28EDD6-A0ED-420A-9AD0-48D0F1A534B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 b="8"/>
          <a:stretch>
            <a:fillRect/>
          </a:stretch>
        </p:blipFill>
        <p:spPr bwMode="auto">
          <a:prstGeom prst="rect">
            <a:avLst/>
          </a:prstGeom>
          <a:extLst>
            <a:ext uri="{909E8E84-426E-40DD-AFC4-6F175D3DCCD1}">
              <a14:hiddenFill xmlns:a14="http://schemas.microsoft.com/office/drawing/2010/main">
                <a:solidFill>
                  <a:srgbClr val="FFFFFF"/>
                </a:solidFill>
              </a14:hiddenFill>
            </a:ext>
          </a:extLst>
        </p:spPr>
      </p:pic>
      <p:sp>
        <p:nvSpPr>
          <p:cNvPr id="4" name="Segnaposto testo 3">
            <a:extLst>
              <a:ext uri="{FF2B5EF4-FFF2-40B4-BE49-F238E27FC236}">
                <a16:creationId xmlns:a16="http://schemas.microsoft.com/office/drawing/2014/main" id="{8C7DADEA-317E-4775-B66B-9B52D07A1CCB}"/>
              </a:ext>
            </a:extLst>
          </p:cNvPr>
          <p:cNvSpPr>
            <a:spLocks noGrp="1"/>
          </p:cNvSpPr>
          <p:nvPr>
            <p:ph type="body" sz="half" idx="2"/>
          </p:nvPr>
        </p:nvSpPr>
        <p:spPr>
          <a:xfrm>
            <a:off x="1606858" y="950441"/>
            <a:ext cx="3165167" cy="4873625"/>
          </a:xfrm>
        </p:spPr>
        <p:txBody>
          <a:bodyPr>
            <a:normAutofit fontScale="92500" lnSpcReduction="20000"/>
          </a:bodyPr>
          <a:lstStyle/>
          <a:p>
            <a:pPr algn="ctr"/>
            <a:r>
              <a:rPr lang="it-CH" sz="3000" dirty="0"/>
              <a:t>San Francesco d`Assisi</a:t>
            </a:r>
          </a:p>
          <a:p>
            <a:r>
              <a:rPr lang="it-CH" sz="2000" dirty="0"/>
              <a:t>San Francesco d`Assisi è stato uno dei religiosi Italiani più noti al mondo. È stato proclamato, insieme a Santa Caterina da Siena, patrono d’Italia. Francesco chiamato anche il «poverello d’Assisi», grazie al Cantico delle Creature, è un rappresentante della TRADIZIOONE LETTERARIA ITALIANA.</a:t>
            </a:r>
          </a:p>
        </p:txBody>
      </p:sp>
    </p:spTree>
    <p:extLst>
      <p:ext uri="{BB962C8B-B14F-4D97-AF65-F5344CB8AC3E}">
        <p14:creationId xmlns:p14="http://schemas.microsoft.com/office/powerpoint/2010/main" val="24528552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37E9FB-C907-4109-BED3-368FD137BF59}"/>
              </a:ext>
            </a:extLst>
          </p:cNvPr>
          <p:cNvSpPr>
            <a:spLocks noGrp="1"/>
          </p:cNvSpPr>
          <p:nvPr>
            <p:ph type="ctrTitle"/>
          </p:nvPr>
        </p:nvSpPr>
        <p:spPr>
          <a:xfrm>
            <a:off x="1558508" y="-219920"/>
            <a:ext cx="9001462" cy="2317771"/>
          </a:xfrm>
        </p:spPr>
        <p:txBody>
          <a:bodyPr/>
          <a:lstStyle/>
          <a:p>
            <a:r>
              <a:rPr lang="it-CH" dirty="0"/>
              <a:t>SAN FRANCESCO         D’ASSISI</a:t>
            </a:r>
          </a:p>
        </p:txBody>
      </p:sp>
      <p:sp>
        <p:nvSpPr>
          <p:cNvPr id="3" name="Segnaposto contenuto 2">
            <a:extLst>
              <a:ext uri="{FF2B5EF4-FFF2-40B4-BE49-F238E27FC236}">
                <a16:creationId xmlns:a16="http://schemas.microsoft.com/office/drawing/2014/main" id="{7321C8E6-6EBC-4654-BB2B-528E09862B9D}"/>
              </a:ext>
            </a:extLst>
          </p:cNvPr>
          <p:cNvSpPr>
            <a:spLocks noGrp="1"/>
          </p:cNvSpPr>
          <p:nvPr>
            <p:ph type="subTitle" idx="1"/>
          </p:nvPr>
        </p:nvSpPr>
        <p:spPr>
          <a:xfrm>
            <a:off x="1697404" y="2601119"/>
            <a:ext cx="9001462" cy="1655762"/>
          </a:xfrm>
        </p:spPr>
        <p:txBody>
          <a:bodyPr>
            <a:noAutofit/>
          </a:bodyPr>
          <a:lstStyle/>
          <a:p>
            <a:r>
              <a:rPr lang="it-CH" sz="2000" dirty="0"/>
              <a:t>San Francesco nacque ad Assisi nel 1181 dal giovane mercante di stoffe Pietro di Bernardone e della nobile Giovanna Pica, in una famiglia della borghesia molto elevata grazie ai guadagni del padre e della madre. Durante la guerra tra Assisi e Perugia Francesco venne catturato, e durante i suoi anni di prigionia patì per colpa di una malattia, ma alla fine dei combattimenti il ragazzo venne liberato. Una notte, mentre dormiva, gli apparve Gesù in sogno che gli diceva di diventare più umile e di dedicarsi alle persone povere. Infatti tutto il paese di Assisi era composto perlopiù da famiglie povere e quella di Francesco era una delle poche ricche.</a:t>
            </a:r>
          </a:p>
        </p:txBody>
      </p:sp>
    </p:spTree>
    <p:extLst>
      <p:ext uri="{BB962C8B-B14F-4D97-AF65-F5344CB8AC3E}">
        <p14:creationId xmlns:p14="http://schemas.microsoft.com/office/powerpoint/2010/main" val="916676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37E9FB-C907-4109-BED3-368FD137BF59}"/>
              </a:ext>
            </a:extLst>
          </p:cNvPr>
          <p:cNvSpPr>
            <a:spLocks noGrp="1"/>
          </p:cNvSpPr>
          <p:nvPr>
            <p:ph type="title"/>
          </p:nvPr>
        </p:nvSpPr>
        <p:spPr/>
        <p:txBody>
          <a:bodyPr>
            <a:normAutofit/>
          </a:bodyPr>
          <a:lstStyle/>
          <a:p>
            <a:br>
              <a:rPr lang="it-CH" sz="2000" dirty="0"/>
            </a:br>
            <a:endParaRPr lang="it-CH" sz="2000" dirty="0"/>
          </a:p>
        </p:txBody>
      </p:sp>
      <p:sp>
        <p:nvSpPr>
          <p:cNvPr id="7" name="Segnaposto contenuto 6">
            <a:extLst>
              <a:ext uri="{FF2B5EF4-FFF2-40B4-BE49-F238E27FC236}">
                <a16:creationId xmlns:a16="http://schemas.microsoft.com/office/drawing/2014/main" id="{FFBB003A-F73A-4994-BCD9-0AB08EAD0224}"/>
              </a:ext>
            </a:extLst>
          </p:cNvPr>
          <p:cNvSpPr>
            <a:spLocks noGrp="1"/>
          </p:cNvSpPr>
          <p:nvPr>
            <p:ph idx="1"/>
          </p:nvPr>
        </p:nvSpPr>
        <p:spPr>
          <a:xfrm>
            <a:off x="7661844" y="197286"/>
            <a:ext cx="3119621" cy="2774514"/>
          </a:xfrm>
        </p:spPr>
        <p:txBody>
          <a:bodyPr/>
          <a:lstStyle/>
          <a:p>
            <a:pPr marL="0" indent="0">
              <a:buNone/>
            </a:pPr>
            <a:r>
              <a:rPr lang="it-CH" dirty="0"/>
              <a:t>Francesco d’Assisi con un lebbroso</a:t>
            </a:r>
          </a:p>
        </p:txBody>
      </p:sp>
      <p:sp>
        <p:nvSpPr>
          <p:cNvPr id="3" name="Segnaposto contenuto 2">
            <a:extLst>
              <a:ext uri="{FF2B5EF4-FFF2-40B4-BE49-F238E27FC236}">
                <a16:creationId xmlns:a16="http://schemas.microsoft.com/office/drawing/2014/main" id="{7321C8E6-6EBC-4654-BB2B-528E09862B9D}"/>
              </a:ext>
            </a:extLst>
          </p:cNvPr>
          <p:cNvSpPr>
            <a:spLocks noGrp="1"/>
          </p:cNvSpPr>
          <p:nvPr>
            <p:ph type="body" sz="half" idx="2"/>
          </p:nvPr>
        </p:nvSpPr>
        <p:spPr>
          <a:xfrm>
            <a:off x="1111170" y="197286"/>
            <a:ext cx="5446329" cy="7696648"/>
          </a:xfrm>
        </p:spPr>
        <p:txBody>
          <a:bodyPr>
            <a:noAutofit/>
          </a:bodyPr>
          <a:lstStyle/>
          <a:p>
            <a:r>
              <a:rPr lang="it-CH" sz="2000" dirty="0"/>
              <a:t>Un giorno, Francesco,  rinunciò pubblicamente ai suoi beni, indossando un semplice sacco come simbolo di povertà. Dopo la sua conversione, chiese al Papa il permesso di fondare un monastero, seguendo la volontà divina.</a:t>
            </a:r>
          </a:p>
          <a:p>
            <a:r>
              <a:rPr lang="it-CH" sz="2000" dirty="0"/>
              <a:t>Da quel momento, Francesco dedicò la sua vita alla povertà, all’umiltà e all’aiuto dei più bisognosi, diventando un simbolo di fede e amore cristiano.</a:t>
            </a:r>
          </a:p>
          <a:p>
            <a:r>
              <a:rPr lang="it-CH" sz="2000" dirty="0"/>
              <a:t>San Francesco, dopo aver ascoltato la voce di Dio, cambiò profondamente il suo carattere. Incontrò un lebbroso per strada, lo  abbracciò e lo baciò, superando la paura che aveva provato in passato. La sua principale attività divenne la predicazione e il supporto ai bisognosi.</a:t>
            </a:r>
          </a:p>
        </p:txBody>
      </p:sp>
      <p:pic>
        <p:nvPicPr>
          <p:cNvPr id="1028" name="Picture 4" descr="Messaggero Cappuccino - Così l'amaro mi fu cambiato in dolce">
            <a:extLst>
              <a:ext uri="{FF2B5EF4-FFF2-40B4-BE49-F238E27FC236}">
                <a16:creationId xmlns:a16="http://schemas.microsoft.com/office/drawing/2014/main" id="{C86647E1-924C-42B0-B46B-F9C781A2F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843" y="2276259"/>
            <a:ext cx="3119622" cy="321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853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2B509B-029E-45C2-9466-869819574F0C}"/>
              </a:ext>
            </a:extLst>
          </p:cNvPr>
          <p:cNvSpPr>
            <a:spLocks noGrp="1"/>
          </p:cNvSpPr>
          <p:nvPr>
            <p:ph type="title"/>
          </p:nvPr>
        </p:nvSpPr>
        <p:spPr>
          <a:xfrm>
            <a:off x="912522" y="0"/>
            <a:ext cx="3932237" cy="1600200"/>
          </a:xfrm>
        </p:spPr>
        <p:txBody>
          <a:bodyPr/>
          <a:lstStyle/>
          <a:p>
            <a:r>
              <a:rPr lang="it-CH" dirty="0"/>
              <a:t>San Francesco e il lupo di Gubbio</a:t>
            </a:r>
          </a:p>
        </p:txBody>
      </p:sp>
      <p:pic>
        <p:nvPicPr>
          <p:cNvPr id="2052" name="Picture 4" descr="San Francesco e il lupo di Gubbio | IlSipontino.net">
            <a:extLst>
              <a:ext uri="{FF2B5EF4-FFF2-40B4-BE49-F238E27FC236}">
                <a16:creationId xmlns:a16="http://schemas.microsoft.com/office/drawing/2014/main" id="{97EF04E3-C04D-42D4-95A5-8BE6247A8B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0" y="2530563"/>
            <a:ext cx="5156675" cy="3243421"/>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testo 5">
            <a:extLst>
              <a:ext uri="{FF2B5EF4-FFF2-40B4-BE49-F238E27FC236}">
                <a16:creationId xmlns:a16="http://schemas.microsoft.com/office/drawing/2014/main" id="{6F816164-78CE-4632-924B-D2A0CDAD6914}"/>
              </a:ext>
            </a:extLst>
          </p:cNvPr>
          <p:cNvSpPr>
            <a:spLocks noGrp="1"/>
          </p:cNvSpPr>
          <p:nvPr>
            <p:ph type="body" sz="half" idx="2"/>
          </p:nvPr>
        </p:nvSpPr>
        <p:spPr>
          <a:xfrm>
            <a:off x="912522" y="1945073"/>
            <a:ext cx="3932237" cy="2036618"/>
          </a:xfrm>
        </p:spPr>
        <p:txBody>
          <a:bodyPr>
            <a:noAutofit/>
          </a:bodyPr>
          <a:lstStyle/>
          <a:p>
            <a:r>
              <a:rPr lang="it-CH" sz="2000" dirty="0"/>
              <a:t>Un giorno, passando per Gubbio, trovò un villaggio terrorizzato da un lupo feroce. Francesco affrontò il lupo, lo calmò e lo convinse a non fare più del male. In cambio, fece promettere agli abitanti di prendersi cura dell’animale. Il lupo divenne amico di tutti, camminava con i bambini e fu amato fino alla sua morte, due anni dopo.</a:t>
            </a:r>
          </a:p>
        </p:txBody>
      </p:sp>
    </p:spTree>
    <p:extLst>
      <p:ext uri="{BB962C8B-B14F-4D97-AF65-F5344CB8AC3E}">
        <p14:creationId xmlns:p14="http://schemas.microsoft.com/office/powerpoint/2010/main" val="2906274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C0F255-5F81-4BE7-8B0A-02470963ED4E}"/>
              </a:ext>
            </a:extLst>
          </p:cNvPr>
          <p:cNvSpPr>
            <a:spLocks noGrp="1"/>
          </p:cNvSpPr>
          <p:nvPr>
            <p:ph type="title"/>
          </p:nvPr>
        </p:nvSpPr>
        <p:spPr>
          <a:xfrm>
            <a:off x="-4509655" y="609600"/>
            <a:ext cx="15777211" cy="1326321"/>
          </a:xfrm>
        </p:spPr>
        <p:txBody>
          <a:bodyPr/>
          <a:lstStyle/>
          <a:p>
            <a:r>
              <a:rPr lang="it-CH" dirty="0"/>
              <a:t>Santa Chiara D’Assisi</a:t>
            </a:r>
          </a:p>
        </p:txBody>
      </p:sp>
      <p:sp>
        <p:nvSpPr>
          <p:cNvPr id="6" name="Segnaposto contenuto 5">
            <a:extLst>
              <a:ext uri="{FF2B5EF4-FFF2-40B4-BE49-F238E27FC236}">
                <a16:creationId xmlns:a16="http://schemas.microsoft.com/office/drawing/2014/main" id="{D3DAF1FC-0F64-4052-9C47-B74239B37C9D}"/>
              </a:ext>
            </a:extLst>
          </p:cNvPr>
          <p:cNvSpPr>
            <a:spLocks noGrp="1"/>
          </p:cNvSpPr>
          <p:nvPr>
            <p:ph sz="half" idx="1"/>
          </p:nvPr>
        </p:nvSpPr>
        <p:spPr/>
        <p:txBody>
          <a:bodyPr>
            <a:normAutofit lnSpcReduction="10000"/>
          </a:bodyPr>
          <a:lstStyle/>
          <a:p>
            <a:pPr marL="0" indent="0">
              <a:buNone/>
            </a:pPr>
            <a:r>
              <a:rPr lang="it-CH" sz="2000" dirty="0"/>
              <a:t>Santa Chiara fu una religiosa italiana vicina a San Francesco. Dopo aver ascoltato le sue prediche, decise di seguire il suo esempio, rinunciando ai suoi beni e chiedendo di entrare nell’ordine francescano. La notte in cui fuggì di casa, Francesco la accolse alla Porziuncola, tagliandole i capelli in segno di consacrazione. Successivamente fu raggiunta dalla sorella Agnese.</a:t>
            </a:r>
          </a:p>
        </p:txBody>
      </p:sp>
      <p:sp>
        <p:nvSpPr>
          <p:cNvPr id="7" name="Segnaposto contenuto 6">
            <a:extLst>
              <a:ext uri="{FF2B5EF4-FFF2-40B4-BE49-F238E27FC236}">
                <a16:creationId xmlns:a16="http://schemas.microsoft.com/office/drawing/2014/main" id="{D43485DF-84F7-4D6D-B776-9EC3E221FC77}"/>
              </a:ext>
            </a:extLst>
          </p:cNvPr>
          <p:cNvSpPr>
            <a:spLocks noGrp="1"/>
          </p:cNvSpPr>
          <p:nvPr>
            <p:ph sz="half" idx="2"/>
          </p:nvPr>
        </p:nvSpPr>
        <p:spPr>
          <a:xfrm>
            <a:off x="6450805" y="1960562"/>
            <a:ext cx="4624388" cy="4216401"/>
          </a:xfrm>
        </p:spPr>
        <p:txBody>
          <a:bodyPr>
            <a:normAutofit lnSpcReduction="10000"/>
          </a:bodyPr>
          <a:lstStyle/>
          <a:p>
            <a:endParaRPr lang="it-CH" dirty="0"/>
          </a:p>
        </p:txBody>
      </p:sp>
      <p:pic>
        <p:nvPicPr>
          <p:cNvPr id="1026" name="Picture 2" descr="Chiara d'Assisi - Wikipedia">
            <a:extLst>
              <a:ext uri="{FF2B5EF4-FFF2-40B4-BE49-F238E27FC236}">
                <a16:creationId xmlns:a16="http://schemas.microsoft.com/office/drawing/2014/main" id="{6273A0DD-248E-4F90-8344-3FC0AA512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806" y="598487"/>
            <a:ext cx="4624387" cy="557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512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4B360C-6FC2-42D9-B964-368C9F4A169D}"/>
              </a:ext>
            </a:extLst>
          </p:cNvPr>
          <p:cNvSpPr>
            <a:spLocks noGrp="1"/>
          </p:cNvSpPr>
          <p:nvPr>
            <p:ph type="title"/>
          </p:nvPr>
        </p:nvSpPr>
        <p:spPr/>
        <p:txBody>
          <a:bodyPr/>
          <a:lstStyle/>
          <a:p>
            <a:r>
              <a:rPr lang="it-CH" dirty="0"/>
              <a:t>IL NATALE DI SAN FRANCESCO</a:t>
            </a:r>
          </a:p>
        </p:txBody>
      </p:sp>
      <p:sp>
        <p:nvSpPr>
          <p:cNvPr id="3" name="Segnaposto contenuto 2">
            <a:extLst>
              <a:ext uri="{FF2B5EF4-FFF2-40B4-BE49-F238E27FC236}">
                <a16:creationId xmlns:a16="http://schemas.microsoft.com/office/drawing/2014/main" id="{59CF4A18-BB9A-425E-B59B-FB42E7EA7C82}"/>
              </a:ext>
            </a:extLst>
          </p:cNvPr>
          <p:cNvSpPr>
            <a:spLocks noGrp="1"/>
          </p:cNvSpPr>
          <p:nvPr>
            <p:ph sz="half" idx="1"/>
          </p:nvPr>
        </p:nvSpPr>
        <p:spPr>
          <a:xfrm>
            <a:off x="914400" y="2605088"/>
            <a:ext cx="5181600" cy="4351338"/>
          </a:xfrm>
        </p:spPr>
        <p:txBody>
          <a:bodyPr>
            <a:normAutofit/>
          </a:bodyPr>
          <a:lstStyle/>
          <a:p>
            <a:pPr marL="0" indent="0">
              <a:buNone/>
            </a:pPr>
            <a:r>
              <a:rPr lang="it-CH" sz="2000" dirty="0"/>
              <a:t>Nel Natale a Greggio, Francesco decise di rappresentare la nascita di Gesù con una scena vivente: preparò una capanna, un asino e un bue. Durante la celebrazione, mentre predicava, Gesù apparve in visione ai presenti, rendendo quel momento miracoloso.</a:t>
            </a:r>
          </a:p>
        </p:txBody>
      </p:sp>
      <p:pic>
        <p:nvPicPr>
          <p:cNvPr id="2050" name="Picture 2" descr="IL NATALE DI S. FRANCESCO | OFS Conegliano">
            <a:extLst>
              <a:ext uri="{FF2B5EF4-FFF2-40B4-BE49-F238E27FC236}">
                <a16:creationId xmlns:a16="http://schemas.microsoft.com/office/drawing/2014/main" id="{231C4352-62E8-4EF1-BC2F-ADDB1FC8AB8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47010"/>
            <a:ext cx="5181600" cy="333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53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1F5747-3309-4177-9F63-3C6250A6150E}"/>
              </a:ext>
            </a:extLst>
          </p:cNvPr>
          <p:cNvSpPr>
            <a:spLocks noGrp="1"/>
          </p:cNvSpPr>
          <p:nvPr>
            <p:ph type="title"/>
          </p:nvPr>
        </p:nvSpPr>
        <p:spPr>
          <a:xfrm>
            <a:off x="-44418" y="339205"/>
            <a:ext cx="7075600" cy="1236518"/>
          </a:xfrm>
        </p:spPr>
        <p:txBody>
          <a:bodyPr/>
          <a:lstStyle/>
          <a:p>
            <a:pPr algn="ctr"/>
            <a:r>
              <a:rPr lang="it-CH" dirty="0"/>
              <a:t>Le Stimmate di San Francesco</a:t>
            </a:r>
          </a:p>
        </p:txBody>
      </p:sp>
      <p:sp>
        <p:nvSpPr>
          <p:cNvPr id="4" name="Segnaposto testo 3">
            <a:extLst>
              <a:ext uri="{FF2B5EF4-FFF2-40B4-BE49-F238E27FC236}">
                <a16:creationId xmlns:a16="http://schemas.microsoft.com/office/drawing/2014/main" id="{AD3FCA38-873D-402B-8E2D-C3CC864145ED}"/>
              </a:ext>
            </a:extLst>
          </p:cNvPr>
          <p:cNvSpPr>
            <a:spLocks noGrp="1"/>
          </p:cNvSpPr>
          <p:nvPr>
            <p:ph type="body" sz="half" idx="2"/>
          </p:nvPr>
        </p:nvSpPr>
        <p:spPr>
          <a:xfrm>
            <a:off x="519618" y="2019300"/>
            <a:ext cx="5934950" cy="2819400"/>
          </a:xfrm>
        </p:spPr>
        <p:txBody>
          <a:bodyPr>
            <a:noAutofit/>
          </a:bodyPr>
          <a:lstStyle/>
          <a:p>
            <a:r>
              <a:rPr lang="it-CH" sz="2000" dirty="0"/>
              <a:t>IL 15 settembre, Francesco e frate Leone, si recarono sul monte Verna per pregare. Mentre stavano pregando, però, apparve una luce bianca accecante che arrivava dal cielo, era un Angelo Serafino. Questo messaggero scese lentamente verso Francesco, e frate Leone </a:t>
            </a:r>
            <a:r>
              <a:rPr lang="it-CH" sz="2000" dirty="0" err="1"/>
              <a:t>potè</a:t>
            </a:r>
            <a:r>
              <a:rPr lang="it-CH" sz="2000" dirty="0"/>
              <a:t> notare che sulle mani,  su un fianco e sui piedi del ragazzo apparivano le stimmate di Gesù. Adesso Francesco poteva provare realmente ciò che aveva provato Gesù il giorno in cui fu crocifisso.</a:t>
            </a:r>
          </a:p>
        </p:txBody>
      </p:sp>
      <p:pic>
        <p:nvPicPr>
          <p:cNvPr id="3074" name="Picture 2" descr="Stimmate di San Francesco - Monastero Clarisse S. Maria di Monteluce in S.  Erminio">
            <a:extLst>
              <a:ext uri="{FF2B5EF4-FFF2-40B4-BE49-F238E27FC236}">
                <a16:creationId xmlns:a16="http://schemas.microsoft.com/office/drawing/2014/main" id="{CF7EA075-3EB5-4201-8B1C-DCFC4D7EA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182" y="872836"/>
            <a:ext cx="4641200" cy="489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014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68C018B-9FAE-4791-9A00-E47A7F2C9BE7}"/>
              </a:ext>
            </a:extLst>
          </p:cNvPr>
          <p:cNvSpPr>
            <a:spLocks noGrp="1"/>
          </p:cNvSpPr>
          <p:nvPr>
            <p:ph type="title"/>
          </p:nvPr>
        </p:nvSpPr>
        <p:spPr>
          <a:xfrm>
            <a:off x="-138569" y="499304"/>
            <a:ext cx="5788341" cy="1326321"/>
          </a:xfrm>
        </p:spPr>
        <p:txBody>
          <a:bodyPr/>
          <a:lstStyle/>
          <a:p>
            <a:r>
              <a:rPr lang="it-CH" dirty="0"/>
              <a:t>Il cantico delle creature</a:t>
            </a:r>
          </a:p>
        </p:txBody>
      </p:sp>
      <p:sp>
        <p:nvSpPr>
          <p:cNvPr id="6" name="Segnaposto contenuto 5">
            <a:extLst>
              <a:ext uri="{FF2B5EF4-FFF2-40B4-BE49-F238E27FC236}">
                <a16:creationId xmlns:a16="http://schemas.microsoft.com/office/drawing/2014/main" id="{2C60CEA5-E02B-4FE0-9473-08D6ECB49624}"/>
              </a:ext>
            </a:extLst>
          </p:cNvPr>
          <p:cNvSpPr>
            <a:spLocks noGrp="1"/>
          </p:cNvSpPr>
          <p:nvPr>
            <p:ph idx="1"/>
          </p:nvPr>
        </p:nvSpPr>
        <p:spPr>
          <a:xfrm>
            <a:off x="1025237" y="2272434"/>
            <a:ext cx="4066309" cy="4351338"/>
          </a:xfrm>
        </p:spPr>
        <p:txBody>
          <a:bodyPr/>
          <a:lstStyle/>
          <a:p>
            <a:pPr marL="0" indent="0">
              <a:buNone/>
            </a:pPr>
            <a:r>
              <a:rPr lang="it-CH" dirty="0"/>
              <a:t>Il cantico era quasi una preghiera con dei versi che richiamano le creature, questo perché francesco amava gli animali.</a:t>
            </a:r>
          </a:p>
        </p:txBody>
      </p:sp>
      <p:pic>
        <p:nvPicPr>
          <p:cNvPr id="1026" name="Picture 2" descr="Pergamena Cantico delle Creature">
            <a:extLst>
              <a:ext uri="{FF2B5EF4-FFF2-40B4-BE49-F238E27FC236}">
                <a16:creationId xmlns:a16="http://schemas.microsoft.com/office/drawing/2014/main" id="{9BF573FB-D140-46FB-9A48-BD09CB9A9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202" y="777875"/>
            <a:ext cx="493279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341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TM04033921[[fn=Damascato]]</Template>
  <TotalTime>1308</TotalTime>
  <Words>1000</Words>
  <Application>Microsoft Macintosh PowerPoint</Application>
  <PresentationFormat>Widescreen</PresentationFormat>
  <Paragraphs>45</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Bookman Old Style</vt:lpstr>
      <vt:lpstr>Rockwell</vt:lpstr>
      <vt:lpstr>Damask</vt:lpstr>
      <vt:lpstr>SAN FRANCESCO D`ASSISI</vt:lpstr>
      <vt:lpstr> </vt:lpstr>
      <vt:lpstr>SAN FRANCESCO         D’ASSISI</vt:lpstr>
      <vt:lpstr> </vt:lpstr>
      <vt:lpstr>San Francesco e il lupo di Gubbio</vt:lpstr>
      <vt:lpstr>Santa Chiara D’Assisi</vt:lpstr>
      <vt:lpstr>IL NATALE DI SAN FRANCESCO</vt:lpstr>
      <vt:lpstr>Le Stimmate di San Francesco</vt:lpstr>
      <vt:lpstr>Il cantico delle creature</vt:lpstr>
      <vt:lpstr>La morte di san Francesco</vt:lpstr>
      <vt:lpstr>L’ordine francescano</vt:lpstr>
      <vt:lpstr>La Porziuncola</vt:lpstr>
      <vt:lpstr>Ecco a voi un video</vt:lpstr>
      <vt:lpstr>Ci sono domande ?</vt:lpstr>
      <vt:lpstr>fine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FRANCESCO</dc:title>
  <dc:creator>VINCENZO</dc:creator>
  <cp:lastModifiedBy>Pordenone Gian Franco (DOCENTE)</cp:lastModifiedBy>
  <cp:revision>64</cp:revision>
  <dcterms:created xsi:type="dcterms:W3CDTF">2024-12-11T19:22:38Z</dcterms:created>
  <dcterms:modified xsi:type="dcterms:W3CDTF">2025-02-22T18:08:29Z</dcterms:modified>
</cp:coreProperties>
</file>