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Vista dal basso della facciata esterna di un edificio coperta da dischi di alluminio sotto un cielo blu limpido"/>
          <p:cNvSpPr/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Vista dal basso di un edificio moderno ricurvo sotto un cielo nuvoloso"/>
          <p:cNvSpPr/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Vista dall'interno di un edificio moderno bianco con pannelli di vetro, sotto un cielo chiaro e parzialmente nuvoloso"/>
          <p:cNvSpPr/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Vista dal basso della torre Azadi di Teheran in Iran contro un cielo limpido azzurro"/>
          <p:cNvSpPr/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sta dall'interno di una struttura di pietra, verso delle scale che portano all'esterno e in direzione di un cielo limpido azzurro"/>
          <p:cNvSpPr/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Un edificio moderno bianco con pannelli di vetro contro un cielo limpido azzurro"/>
          <p:cNvSpPr/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iccola sezione di un ponte moderno a forma di conchiglia a Tsingtao, nella provincia dello Shandong in Cina, sotto un cielo parzialmente nuvoloso"/>
          <p:cNvSpPr/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video" Target="https://www.youtube.com/embed/2EwfHjbeNV8?feature=oembed" TargetMode="External"/><Relationship Id="rId5" Type="http://schemas.openxmlformats.org/officeDocument/2006/relationships/image" Target="../media/image1.jpeg"/><Relationship Id="rId6" Type="http://schemas.openxmlformats.org/officeDocument/2006/relationships/video" Target="https://www.youtube.com/embed/cl699o-kZ98?feature=oembed" TargetMode="External"/><Relationship Id="rId7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tefanie Höfler"/>
          <p:cNvSpPr txBox="1"/>
          <p:nvPr>
            <p:ph type="ctrTitle"/>
          </p:nvPr>
        </p:nvSpPr>
        <p:spPr>
          <a:xfrm>
            <a:off x="2676953" y="-39633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272" sz="13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Stefanie Höfler</a:t>
            </a:r>
          </a:p>
        </p:txBody>
      </p:sp>
      <p:sp>
        <p:nvSpPr>
          <p:cNvPr id="152" name="Mentire è legittimo?"/>
          <p:cNvSpPr txBox="1"/>
          <p:nvPr>
            <p:ph type="subTitle" sz="quarter" idx="1"/>
          </p:nvPr>
        </p:nvSpPr>
        <p:spPr>
          <a:xfrm>
            <a:off x="11955079" y="9627067"/>
            <a:ext cx="17062236" cy="1905001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/>
            <a:r>
              <a:t>Mentire è legittimo?</a:t>
            </a:r>
          </a:p>
        </p:txBody>
      </p:sp>
      <p:grpSp>
        <p:nvGrpSpPr>
          <p:cNvPr id="155" name="Schermata 2025-02-15 alle 17.46.53.png"/>
          <p:cNvGrpSpPr/>
          <p:nvPr/>
        </p:nvGrpSpPr>
        <p:grpSpPr>
          <a:xfrm>
            <a:off x="9022408" y="5394550"/>
            <a:ext cx="5850939" cy="2926900"/>
            <a:chOff x="0" y="0"/>
            <a:chExt cx="5850938" cy="2926898"/>
          </a:xfrm>
        </p:grpSpPr>
        <p:pic>
          <p:nvPicPr>
            <p:cNvPr id="154" name="Schermata 2025-02-15 alle 17.46.53.png" descr="Schermata 2025-02-15 alle 17.46.5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596939" cy="25966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Schermata 2025-02-15 alle 17.46.53.png" descr="Schermata 2025-02-15 alle 17.46.5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850939" cy="29268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Affronta temi difficili in modo leggero"/>
          <p:cNvSpPr txBox="1"/>
          <p:nvPr>
            <p:ph type="title"/>
          </p:nvPr>
        </p:nvSpPr>
        <p:spPr>
          <a:xfrm>
            <a:off x="1219286" y="1077359"/>
            <a:ext cx="22561472" cy="1433164"/>
          </a:xfrm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Affronta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temi difficili</a:t>
            </a:r>
            <a:r>
              <a:t> in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modo leggero</a:t>
            </a:r>
          </a:p>
        </p:txBody>
      </p:sp>
      <p:sp>
        <p:nvSpPr>
          <p:cNvPr id="201" name="In un’intervista del 2017 dirà:…"/>
          <p:cNvSpPr txBox="1"/>
          <p:nvPr/>
        </p:nvSpPr>
        <p:spPr>
          <a:xfrm>
            <a:off x="1082972" y="4003620"/>
            <a:ext cx="21760089" cy="705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In un’</a:t>
            </a:r>
            <a:r>
              <a:rPr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rPr>
              <a:t>intervista del 2017</a:t>
            </a:r>
            <a:r>
              <a:t> dirà:</a:t>
            </a: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«Adoro essere insegnante.»</a:t>
            </a: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«La scuola è una fonte di ispirazione.»</a:t>
            </a: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«Scrivo sempre al computer perché posso cancellare facilmente.»</a:t>
            </a: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«Mi piace far riflettere con leggerezza, come fanno gli scandinavi.»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Allora…"/>
          <p:cNvSpPr txBox="1"/>
          <p:nvPr>
            <p:ph type="ctrTitle"/>
          </p:nvPr>
        </p:nvSpPr>
        <p:spPr>
          <a:xfrm>
            <a:off x="3393001" y="1142894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272" sz="136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Allora…</a:t>
            </a:r>
          </a:p>
        </p:txBody>
      </p:sp>
      <p:sp>
        <p:nvSpPr>
          <p:cNvPr id="204" name="…scopriamo questo romanzo"/>
          <p:cNvSpPr txBox="1"/>
          <p:nvPr>
            <p:ph type="subTitle" sz="quarter" idx="1"/>
          </p:nvPr>
        </p:nvSpPr>
        <p:spPr>
          <a:xfrm>
            <a:off x="10548556" y="9013311"/>
            <a:ext cx="12512927" cy="1905001"/>
          </a:xfrm>
          <a:prstGeom prst="rect">
            <a:avLst/>
          </a:prstGeom>
        </p:spPr>
        <p:txBody>
          <a:bodyPr/>
          <a:lstStyle>
            <a:lvl1pPr defTabSz="817244">
              <a:defRPr sz="693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lvl1pPr>
          </a:lstStyle>
          <a:p>
            <a:pPr/>
            <a:r>
              <a:t>…scopriamo questo romanzo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tefanie è nata a Leonber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Stefanie è nata a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Leonberg</a:t>
            </a:r>
            <a:r>
              <a:t> </a:t>
            </a:r>
          </a:p>
        </p:txBody>
      </p:sp>
      <p:sp>
        <p:nvSpPr>
          <p:cNvPr id="158" name="• ha 50’000 abitanti…"/>
          <p:cNvSpPr txBox="1"/>
          <p:nvPr>
            <p:ph type="body" sz="half" idx="1"/>
          </p:nvPr>
        </p:nvSpPr>
        <p:spPr>
          <a:xfrm>
            <a:off x="1193713" y="3558029"/>
            <a:ext cx="14215797" cy="8376552"/>
          </a:xfrm>
          <a:prstGeom prst="rect">
            <a:avLst/>
          </a:prstGeom>
        </p:spPr>
        <p:txBody>
          <a:bodyPr/>
          <a:lstStyle/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ha 50’000 abitanti</a:t>
            </a:r>
          </a:p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si trova vicino a Stoccarda</a:t>
            </a:r>
          </a:p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è una cittadina medievale</a:t>
            </a:r>
          </a:p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ha una rete di piccole industrie</a:t>
            </a:r>
          </a:p>
          <a:p>
            <a: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679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conosce una produzione vinicola</a:t>
            </a:r>
          </a:p>
        </p:txBody>
      </p:sp>
      <p:pic>
        <p:nvPicPr>
          <p:cNvPr id="159" name="Schermata 2025-02-15 alle 17.56.13.png" descr="Schermata 2025-02-15 alle 17.56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8217" y="7520659"/>
            <a:ext cx="5579914" cy="417091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162" name="Schermata 2025-02-15 alle 17.59.12.png"/>
          <p:cNvGrpSpPr/>
          <p:nvPr/>
        </p:nvGrpSpPr>
        <p:grpSpPr>
          <a:xfrm>
            <a:off x="18347002" y="2937434"/>
            <a:ext cx="2751515" cy="3491117"/>
            <a:chOff x="0" y="0"/>
            <a:chExt cx="2751513" cy="3491115"/>
          </a:xfrm>
        </p:grpSpPr>
        <p:pic>
          <p:nvPicPr>
            <p:cNvPr id="161" name="Schermata 2025-02-15 alle 17.59.12.png" descr="Schermata 2025-02-15 alle 17.59.1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497514" cy="31609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Schermata 2025-02-15 alle 17.59.12.png" descr="Schermata 2025-02-15 alle 17.59.1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1514" cy="349111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È venuta al mondo nel 197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È venuta al mondo nel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1978</a:t>
            </a:r>
          </a:p>
        </p:txBody>
      </p:sp>
      <p:sp>
        <p:nvSpPr>
          <p:cNvPr id="165" name="• vittoria argentina ai mondiali di calcio…"/>
          <p:cNvSpPr txBox="1"/>
          <p:nvPr>
            <p:ph type="body" idx="1"/>
          </p:nvPr>
        </p:nvSpPr>
        <p:spPr>
          <a:xfrm>
            <a:off x="1193713" y="3583602"/>
            <a:ext cx="18187423" cy="8376552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vittoria argentina ai mondiali di calcio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4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grande alluvione in Ticino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4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Rino Gaetano canta “Gianna” a Sanremo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</p:txBody>
      </p:sp>
      <p:grpSp>
        <p:nvGrpSpPr>
          <p:cNvPr id="168" name="Schermata 2025-02-15 alle 18.09.44.png"/>
          <p:cNvGrpSpPr/>
          <p:nvPr/>
        </p:nvGrpSpPr>
        <p:grpSpPr>
          <a:xfrm>
            <a:off x="18082001" y="2539164"/>
            <a:ext cx="5763179" cy="4558030"/>
            <a:chOff x="0" y="0"/>
            <a:chExt cx="5763177" cy="4558029"/>
          </a:xfrm>
        </p:grpSpPr>
        <p:pic>
          <p:nvPicPr>
            <p:cNvPr id="167" name="Schermata 2025-02-15 alle 18.09.44.png" descr="Schermata 2025-02-15 alle 18.09.4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509178" cy="42278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Schermata 2025-02-15 alle 18.09.44.png" descr="Schermata 2025-02-15 alle 18.09.4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63178" cy="4558030"/>
            </a:xfrm>
            <a:prstGeom prst="rect">
              <a:avLst/>
            </a:prstGeom>
            <a:effectLst/>
          </p:spPr>
        </p:pic>
      </p:grpSp>
      <p:pic>
        <p:nvPicPr>
          <p:cNvPr id="169" name="1978 WORLD CUP FINAL: Argentina 3-1 Netherlands" descr="1978 WORLD CUP FINAL: Argentina 3-1 Netherlands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1978 WORLD CUP FINAL: Argentina 3-1 Netherlands" aiw:author="FIF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74592" y="8291387"/>
            <a:ext cx="8291189" cy="4663795"/>
          </a:xfrm>
          <a:prstGeom prst="rect">
            <a:avLst/>
          </a:prstGeom>
        </p:spPr>
      </p:pic>
      <p:pic>
        <p:nvPicPr>
          <p:cNvPr id="170" name="Rino Gaetano GIANNA SANREMO 1978" descr="Rino Gaetano GIANNA SANREMO 1978"/>
          <p:cNvPicPr>
            <a:picLocks noChangeAspect="0"/>
          </p:cNvPicPr>
          <p:nvPr>
            <a:videoFile xmlns:mc="http://schemas.openxmlformats.org/markup-compatibility/2006" xmlns:aiw="http://developer.apple.com/namespaces/iwork" r:link="rId6" mc:Ignorable="aiw" aiw:title="Rino Gaetano GIANNA SANREMO 1978" aiw:author="markignolo88"/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5371061" y="8209419"/>
            <a:ext cx="6096001" cy="4572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9"/>
                  </p:tgtEl>
                </p:cond>
              </p:nextCondLst>
            </p:seq>
            <p:video fullScrn="0">
              <p:cMediaNode mute="0" showWhenStopped="1" numSld="1" vol="80000">
                <p:cTn id="1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7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Ha studiato all’università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Ha studiato all’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università</a:t>
            </a:r>
          </a:p>
        </p:txBody>
      </p:sp>
      <p:sp>
        <p:nvSpPr>
          <p:cNvPr id="173" name="• germanistica, anglistica e scandinavistica…"/>
          <p:cNvSpPr txBox="1"/>
          <p:nvPr>
            <p:ph type="body" idx="1"/>
          </p:nvPr>
        </p:nvSpPr>
        <p:spPr>
          <a:xfrm>
            <a:off x="1180926" y="3673108"/>
            <a:ext cx="19759694" cy="8376552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germanistica, anglistica e scandinavistica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prima nella vicina Freiburg (Germania)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poi nella lontana Dundee (Scozia)</a:t>
            </a:r>
          </a:p>
        </p:txBody>
      </p:sp>
      <p:pic>
        <p:nvPicPr>
          <p:cNvPr id="174" name="Schermata 2025-02-15 alle 18.27.53.png" descr="Schermata 2025-02-15 alle 18.27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7632" y="8497921"/>
            <a:ext cx="6009949" cy="398397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5" name="Schermata 2025-02-15 alle 18.30.47.png" descr="Schermata 2025-02-15 alle 18.30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46193" y="7543786"/>
            <a:ext cx="6196945" cy="44774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n seguito è diventata insegnan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In seguito è diventata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insegnante</a:t>
            </a:r>
          </a:p>
        </p:txBody>
      </p:sp>
      <p:sp>
        <p:nvSpPr>
          <p:cNvPr id="178" name="• professoressa di tedesco e teatro…"/>
          <p:cNvSpPr txBox="1"/>
          <p:nvPr>
            <p:ph type="body" idx="1"/>
          </p:nvPr>
        </p:nvSpPr>
        <p:spPr>
          <a:xfrm>
            <a:off x="1180926" y="3673108"/>
            <a:ext cx="19759694" cy="8376552"/>
          </a:xfrm>
          <a:prstGeom prst="rect">
            <a:avLst/>
          </a:prstGeom>
        </p:spPr>
        <p:txBody>
          <a:bodyPr/>
          <a:lstStyle/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professoressa di tedesco e teatro </a:t>
            </a:r>
          </a:p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in un liceo nella Foresta Nera</a:t>
            </a:r>
          </a:p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presso la località di Esslingen</a:t>
            </a:r>
          </a:p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non lontano da Stoccarda</a:t>
            </a:r>
          </a:p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784225">
              <a:lnSpc>
                <a:spcPct val="100000"/>
              </a:lnSpc>
              <a:spcBef>
                <a:spcPts val="0"/>
              </a:spcBef>
              <a:buSzTx/>
              <a:buNone/>
              <a:defRPr b="1" sz="665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dove vive con il marito e le due figlie</a:t>
            </a:r>
          </a:p>
        </p:txBody>
      </p:sp>
      <p:pic>
        <p:nvPicPr>
          <p:cNvPr id="179" name="Schermata 2025-02-15 alle 18.36.55.png" descr="Schermata 2025-02-15 alle 18.36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70431" y="2861759"/>
            <a:ext cx="5003801" cy="4572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0" name="Schermata 2025-02-15 alle 19.01.14.png" descr="Schermata 2025-02-15 alle 19.01.1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38349" y="8442205"/>
            <a:ext cx="6057717" cy="380969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arallelamente ha iniziato a scriv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Parallelamente ha iniziato a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scrivere</a:t>
            </a:r>
          </a:p>
        </p:txBody>
      </p:sp>
      <p:sp>
        <p:nvSpPr>
          <p:cNvPr id="183" name="• ha debuttato nel 2015 a 37 anni…"/>
          <p:cNvSpPr txBox="1"/>
          <p:nvPr>
            <p:ph type="body" idx="1"/>
          </p:nvPr>
        </p:nvSpPr>
        <p:spPr>
          <a:xfrm>
            <a:off x="1180926" y="3673108"/>
            <a:ext cx="22234664" cy="8376552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ha debuttato nel 2015 a 37 anni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con il romanzo “La mia estate con Mucks”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vinto il “Premio di letteratura tedesca per ragazzi”</a:t>
            </a:r>
          </a:p>
        </p:txBody>
      </p:sp>
      <p:pic>
        <p:nvPicPr>
          <p:cNvPr id="184" name="Schermata 2025-02-15 alle 17.46.40.png" descr="Schermata 2025-02-15 alle 17.46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4606" y="7554748"/>
            <a:ext cx="3397163" cy="52183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5" name="Schermata 2025-02-15 alle 18.45.46.png" descr="Schermata 2025-02-15 alle 18.45.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0746" y="7454335"/>
            <a:ext cx="3411424" cy="52183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Ha continuato a scrivere romanzi per ragazzi"/>
          <p:cNvSpPr txBox="1"/>
          <p:nvPr>
            <p:ph type="title"/>
          </p:nvPr>
        </p:nvSpPr>
        <p:spPr>
          <a:xfrm>
            <a:off x="1206500" y="1079500"/>
            <a:ext cx="22926539" cy="1433163"/>
          </a:xfrm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Ha continuato a scrivere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romanzi </a:t>
            </a:r>
            <a:r>
              <a:t>per ragazzi</a:t>
            </a:r>
          </a:p>
        </p:txBody>
      </p:sp>
      <p:sp>
        <p:nvSpPr>
          <p:cNvPr id="188" name="• “Il ballo della medusa”…"/>
          <p:cNvSpPr txBox="1"/>
          <p:nvPr>
            <p:ph type="body" idx="1"/>
          </p:nvPr>
        </p:nvSpPr>
        <p:spPr>
          <a:xfrm>
            <a:off x="1180926" y="3711468"/>
            <a:ext cx="21580531" cy="8376552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“Il ballo della medusa”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“Helsin Apelsin e il matto”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ha ottenuto diversi altri premi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come il “Bussola di lettura” di Lipsia </a:t>
            </a:r>
          </a:p>
        </p:txBody>
      </p:sp>
      <p:pic>
        <p:nvPicPr>
          <p:cNvPr id="189" name="Schermata 2025-02-15 alle 18.56.52.png" descr="Schermata 2025-02-15 alle 18.56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10724" y="5594071"/>
            <a:ext cx="4136139" cy="620420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Fino a “Lucciole per lanterne”"/>
          <p:cNvSpPr txBox="1"/>
          <p:nvPr>
            <p:ph type="title"/>
          </p:nvPr>
        </p:nvSpPr>
        <p:spPr>
          <a:xfrm>
            <a:off x="1219286" y="1077359"/>
            <a:ext cx="22561472" cy="1433164"/>
          </a:xfrm>
          <a:prstGeom prst="rect">
            <a:avLst/>
          </a:prstGeom>
        </p:spPr>
        <p:txBody>
          <a:bodyPr/>
          <a:lstStyle/>
          <a:p>
            <a:pPr defTabSz="1560536">
              <a:defRPr spc="-174" sz="8704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Fino a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“Lucciole per lanterne”</a:t>
            </a:r>
          </a:p>
        </p:txBody>
      </p:sp>
      <p:sp>
        <p:nvSpPr>
          <p:cNvPr id="192" name="• scritto nel 2022…"/>
          <p:cNvSpPr txBox="1"/>
          <p:nvPr>
            <p:ph type="body" idx="1"/>
          </p:nvPr>
        </p:nvSpPr>
        <p:spPr>
          <a:xfrm>
            <a:off x="1065847" y="3724255"/>
            <a:ext cx="21580530" cy="837655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scritto nel 2022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tradotto in italiano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il cui titolo è un proverbio</a:t>
            </a:r>
          </a:p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• usato per indicare un errore vistoso</a:t>
            </a:r>
          </a:p>
        </p:txBody>
      </p:sp>
      <p:pic>
        <p:nvPicPr>
          <p:cNvPr id="193" name="Schermata 2025-02-15 alle 19.20.04.png" descr="Schermata 2025-02-15 alle 19.20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76948" y="5334859"/>
            <a:ext cx="4114801" cy="60833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i interroga fino a che punto è giusto mentire"/>
          <p:cNvSpPr txBox="1"/>
          <p:nvPr>
            <p:ph type="title"/>
          </p:nvPr>
        </p:nvSpPr>
        <p:spPr>
          <a:xfrm>
            <a:off x="1206500" y="1077359"/>
            <a:ext cx="22561471" cy="1433164"/>
          </a:xfrm>
          <a:prstGeom prst="rect">
            <a:avLst/>
          </a:prstGeom>
        </p:spPr>
        <p:txBody>
          <a:bodyPr/>
          <a:lstStyle/>
          <a:p>
            <a:pPr defTabSz="1536153">
              <a:defRPr spc="-171" sz="8568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t>Si interroga fino a che punto è giusto </a:t>
            </a:r>
            <a:r>
              <a:rPr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rPr>
              <a:t>mentire</a:t>
            </a:r>
          </a:p>
        </p:txBody>
      </p:sp>
      <p:sp>
        <p:nvSpPr>
          <p:cNvPr id="196" name="Testo elenco puntato diapositiva"/>
          <p:cNvSpPr txBox="1"/>
          <p:nvPr>
            <p:ph type="body" idx="1"/>
          </p:nvPr>
        </p:nvSpPr>
        <p:spPr>
          <a:xfrm>
            <a:off x="1065847" y="3724255"/>
            <a:ext cx="21580530" cy="837655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7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</a:p>
        </p:txBody>
      </p:sp>
      <p:sp>
        <p:nvSpPr>
          <p:cNvPr id="197" name="Nits e Mischa sono grandi amici fin dalle elementari. Il loro legame è sconvolto quando Nits scopre che Mischa ha mentito a un professore, facendolo dubitare, fino a rendersi conto che l’amico gli ha mentito su diversi aspetti della sua vita. La…"/>
          <p:cNvSpPr txBox="1"/>
          <p:nvPr/>
        </p:nvSpPr>
        <p:spPr>
          <a:xfrm>
            <a:off x="3282289" y="3629057"/>
            <a:ext cx="11984540" cy="7830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Nits e Mischa sono </a:t>
            </a:r>
            <a:r>
              <a:rPr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rPr>
              <a:t>grandi amici</a:t>
            </a:r>
            <a:r>
              <a:t> fin dalle elementari. Il loro legame è sconvolto quando Nits scopre che Mischa </a:t>
            </a:r>
            <a:r>
              <a:rPr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rPr>
              <a:t>ha mentito</a:t>
            </a:r>
            <a:r>
              <a:t> a un professore, facendolo dubitare, fino a rendersi conto che l’amico gli ha mentito su diversi aspetti della sua vita. La </a:t>
            </a:r>
          </a:p>
          <a:p>
            <a:pPr defTabSz="825500">
              <a:defRPr b="1" sz="5000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</a:defRPr>
            </a:pPr>
            <a:r>
              <a:t> rabbia si tempera solo quando scopre </a:t>
            </a:r>
            <a:r>
              <a:rPr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rPr>
              <a:t>i motivi</a:t>
            </a:r>
            <a:r>
              <a:t> delle sue bugie, mettendolo però </a:t>
            </a:r>
            <a:r>
              <a:rPr>
                <a:solidFill>
                  <a:schemeClr val="accent2">
                    <a:hueOff val="192982"/>
                    <a:satOff val="17755"/>
                    <a:lumOff val="-28483"/>
                  </a:schemeClr>
                </a:solidFill>
              </a:rPr>
              <a:t>in crisi</a:t>
            </a:r>
            <a:r>
              <a:t>. </a:t>
            </a:r>
          </a:p>
        </p:txBody>
      </p:sp>
      <p:pic>
        <p:nvPicPr>
          <p:cNvPr id="198" name="Schermata 2025-02-15 alle 19.04.54.png" descr="Schermata 2025-02-15 alle 19.04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07122" y="4392714"/>
            <a:ext cx="4329836" cy="650259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