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0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Testo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3" name="Corpo livello uno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Giovanni Mela"/>
          <p:cNvSpPr/>
          <p:nvPr>
            <p:ph type="body" sz="quarter" idx="21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6" name="“Inserisci qui una citazione”."/>
          <p:cNvSpPr/>
          <p:nvPr>
            <p:ph type="body" sz="quarter" idx="22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magine"/>
          <p:cNvSpPr/>
          <p:nvPr>
            <p:ph type="pic" idx="21"/>
          </p:nvPr>
        </p:nvSpPr>
        <p:spPr>
          <a:xfrm>
            <a:off x="-1219200" y="-63500"/>
            <a:ext cx="15572526" cy="10045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magine"/>
          <p:cNvSpPr/>
          <p:nvPr>
            <p:ph type="pic" idx="21"/>
          </p:nvPr>
        </p:nvSpPr>
        <p:spPr>
          <a:xfrm>
            <a:off x="393700" y="266700"/>
            <a:ext cx="12242800" cy="627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olo Testo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4" name="Corpo livello uno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Testo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Titolo Testo</a:t>
            </a:r>
          </a:p>
        </p:txBody>
      </p:sp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magine"/>
          <p:cNvSpPr/>
          <p:nvPr>
            <p:ph type="pic" sz="half" idx="21"/>
          </p:nvPr>
        </p:nvSpPr>
        <p:spPr>
          <a:xfrm>
            <a:off x="6457950" y="787400"/>
            <a:ext cx="5626100" cy="84402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olo Testo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2" name="Corpo livello uno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9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magine"/>
          <p:cNvSpPr/>
          <p:nvPr>
            <p:ph type="pic" sz="half" idx="21"/>
          </p:nvPr>
        </p:nvSpPr>
        <p:spPr>
          <a:xfrm>
            <a:off x="6724650" y="1397000"/>
            <a:ext cx="5626100" cy="844138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9" name="Corpo livello uno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magine"/>
          <p:cNvSpPr/>
          <p:nvPr>
            <p:ph type="pic" sz="quarter" idx="21"/>
          </p:nvPr>
        </p:nvSpPr>
        <p:spPr>
          <a:xfrm>
            <a:off x="6489700" y="444500"/>
            <a:ext cx="6146800" cy="396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magine"/>
          <p:cNvSpPr/>
          <p:nvPr>
            <p:ph type="pic" idx="22"/>
          </p:nvPr>
        </p:nvSpPr>
        <p:spPr>
          <a:xfrm>
            <a:off x="5613400" y="3073400"/>
            <a:ext cx="8077200" cy="6527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magine"/>
          <p:cNvSpPr/>
          <p:nvPr>
            <p:ph type="pic" idx="23"/>
          </p:nvPr>
        </p:nvSpPr>
        <p:spPr>
          <a:xfrm>
            <a:off x="406400" y="368300"/>
            <a:ext cx="5981700" cy="900615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ome scelgo"/>
          <p:cNvSpPr txBox="1"/>
          <p:nvPr>
            <p:ph type="ctrTitle"/>
          </p:nvPr>
        </p:nvSpPr>
        <p:spPr>
          <a:xfrm>
            <a:off x="1016000" y="2451100"/>
            <a:ext cx="11201400" cy="1714500"/>
          </a:xfrm>
          <a:prstGeom prst="rect">
            <a:avLst/>
          </a:prstGeom>
        </p:spPr>
        <p:txBody>
          <a:bodyPr/>
          <a:lstStyle>
            <a:lvl1pPr>
              <a:defRPr spc="479" sz="6000"/>
            </a:lvl1pPr>
          </a:lstStyle>
          <a:p>
            <a:pPr/>
            <a:r>
              <a:t>Come scelgo</a:t>
            </a:r>
          </a:p>
        </p:txBody>
      </p:sp>
      <p:sp>
        <p:nvSpPr>
          <p:cNvPr id="122" name="Il mio futuro…"/>
          <p:cNvSpPr txBox="1"/>
          <p:nvPr>
            <p:ph type="subTitle" sz="quarter" idx="1"/>
          </p:nvPr>
        </p:nvSpPr>
        <p:spPr>
          <a:xfrm>
            <a:off x="1016000" y="5943600"/>
            <a:ext cx="11201400" cy="1811933"/>
          </a:xfrm>
          <a:prstGeom prst="rect">
            <a:avLst/>
          </a:prstGeom>
        </p:spPr>
        <p:txBody>
          <a:bodyPr/>
          <a:lstStyle/>
          <a:p>
            <a:pPr defTabSz="578358">
              <a:defRPr i="1" spc="403" sz="5049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Il mio </a:t>
            </a:r>
            <a:r>
              <a:rPr b="1"/>
              <a:t>futuro</a:t>
            </a:r>
            <a:r>
              <a:t> </a:t>
            </a:r>
          </a:p>
          <a:p>
            <a:pPr defTabSz="578358">
              <a:defRPr i="1" spc="403" sz="5049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scolastico e professionale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4. che ruolo hanno avuto nella tua scelta…"/>
          <p:cNvSpPr txBox="1"/>
          <p:nvPr>
            <p:ph type="ctrTitle"/>
          </p:nvPr>
        </p:nvSpPr>
        <p:spPr>
          <a:xfrm>
            <a:off x="698500" y="7874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4. che ruolo hanno avuto nella tua scelta…</a:t>
            </a:r>
          </a:p>
        </p:txBody>
      </p:sp>
      <p:sp>
        <p:nvSpPr>
          <p:cNvPr id="158" name="quattro     passione…"/>
          <p:cNvSpPr txBox="1"/>
          <p:nvPr>
            <p:ph type="subTitle" idx="1"/>
          </p:nvPr>
        </p:nvSpPr>
        <p:spPr>
          <a:xfrm>
            <a:off x="1726753" y="3556000"/>
            <a:ext cx="10719694" cy="4939209"/>
          </a:xfrm>
          <a:prstGeom prst="rect">
            <a:avLst/>
          </a:prstGeom>
        </p:spPr>
        <p:txBody>
          <a:bodyPr/>
          <a:lstStyle/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passione</a:t>
            </a: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attitudini personali</a:t>
            </a: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     </a:t>
            </a:r>
            <a:r>
              <a:t>Prestigio della scelta</a:t>
            </a: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 Possibilità di impiego</a:t>
            </a: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   </a:t>
            </a:r>
            <a:r>
              <a:t>     Possibilità di guadagno</a:t>
            </a: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14781">
              <a:defRPr b="1" i="1" spc="272" sz="3407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</a:t>
            </a:r>
            <a:r>
              <a:t>  Continuità familiare</a:t>
            </a:r>
          </a:p>
          <a:p>
            <a:pPr defTabSz="414781">
              <a:defRPr i="1" spc="227" sz="2840">
                <a:effectLst>
                  <a:outerShdw sx="100000" sy="100000" kx="0" ky="0" algn="b" rotWithShape="0" blurRad="18034" dist="18034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4 bis. che ruolo hanno avuto nella tua scelt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4 bis. che ruolo hanno avuto nella tua scelta…</a:t>
            </a:r>
          </a:p>
        </p:txBody>
      </p:sp>
      <p:sp>
        <p:nvSpPr>
          <p:cNvPr id="161" name="quattro     passione…"/>
          <p:cNvSpPr txBox="1"/>
          <p:nvPr>
            <p:ph type="subTitle" idx="1"/>
          </p:nvPr>
        </p:nvSpPr>
        <p:spPr>
          <a:xfrm>
            <a:off x="2603053" y="2732509"/>
            <a:ext cx="8961935" cy="6422281"/>
          </a:xfrm>
          <a:prstGeom prst="rect">
            <a:avLst/>
          </a:prstGeom>
        </p:spPr>
        <p:txBody>
          <a:bodyPr/>
          <a:lstStyle/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passione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attitudini personali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     </a:t>
            </a:r>
            <a:r>
              <a:t>Prestigio della scelta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 due</a:t>
            </a:r>
            <a:r>
              <a:t>   maschi</a:t>
            </a:r>
          </a:p>
          <a:p>
            <a:pPr lvl="8" marL="0" indent="1152144" defTabSz="368045">
              <a:lnSpc>
                <a:spcPct val="80000"/>
              </a:lnSpc>
              <a:spcBef>
                <a:spcPts val="0"/>
              </a:spcBef>
              <a:buSzTx/>
              <a:buNone/>
              <a:defRPr b="1" cap="all" i="1" spc="241" sz="3024">
                <a:solidFill>
                  <a:srgbClr val="3E3B39"/>
                </a:solidFill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 Regular"/>
              </a:defRPr>
            </a:pPr>
            <a:r>
              <a:t>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femmine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 Possibilità di impiego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   </a:t>
            </a:r>
            <a:r>
              <a:t>     Possibilità di guadagno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Maschi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</a:t>
            </a:r>
            <a:r>
              <a:t>   femmine</a:t>
            </a: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68045">
              <a:defRPr b="1" i="1" spc="241" sz="3024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</a:t>
            </a:r>
            <a:r>
              <a:t>  Continuità familiare</a:t>
            </a:r>
          </a:p>
          <a:p>
            <a:pPr defTabSz="368045">
              <a:defRPr i="1" spc="201" sz="2520">
                <a:effectLst>
                  <a:outerShdw sx="100000" sy="100000" kx="0" ky="0" algn="b" rotWithShape="0" blurRad="16002" dist="16002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5. che peso hanno avuto nella tua decisione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5. che peso hanno avuto nella tua decisione…</a:t>
            </a:r>
          </a:p>
        </p:txBody>
      </p:sp>
      <p:sp>
        <p:nvSpPr>
          <p:cNvPr id="164" name="quattro     Me stesso…"/>
          <p:cNvSpPr txBox="1"/>
          <p:nvPr>
            <p:ph type="subTitle" idx="1"/>
          </p:nvPr>
        </p:nvSpPr>
        <p:spPr>
          <a:xfrm>
            <a:off x="1726753" y="3556000"/>
            <a:ext cx="10719694" cy="4939209"/>
          </a:xfrm>
          <a:prstGeom prst="rect">
            <a:avLst/>
          </a:prstGeom>
        </p:spPr>
        <p:txBody>
          <a:bodyPr/>
          <a:lstStyle/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Me stesso</a:t>
            </a:r>
          </a:p>
          <a:p>
            <a:pPr>
              <a:defRPr b="1" i="1" spc="384" sz="4800"/>
            </a:pP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  </a:t>
            </a:r>
            <a:r>
              <a:t>Famiglia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</a:t>
            </a:r>
            <a:r>
              <a:t>    Scuola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 </a:t>
            </a:r>
            <a:r>
              <a:t> amici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</a:t>
            </a:r>
            <a:r>
              <a:t>  Mass-Media</a:t>
            </a:r>
          </a:p>
          <a:p>
            <a:pPr>
              <a:defRPr i="1" spc="319"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5 bis. che peso hanno avuto nella tua decisione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5 bis. che peso hanno avuto nella tua decisione…</a:t>
            </a:r>
          </a:p>
        </p:txBody>
      </p:sp>
      <p:sp>
        <p:nvSpPr>
          <p:cNvPr id="167" name="quattro     Me stesso…"/>
          <p:cNvSpPr txBox="1"/>
          <p:nvPr>
            <p:ph type="subTitle" idx="1"/>
          </p:nvPr>
        </p:nvSpPr>
        <p:spPr>
          <a:xfrm>
            <a:off x="2679253" y="2988989"/>
            <a:ext cx="8928250" cy="6133357"/>
          </a:xfrm>
          <a:prstGeom prst="rect">
            <a:avLst/>
          </a:prstGeom>
        </p:spPr>
        <p:txBody>
          <a:bodyPr/>
          <a:lstStyle/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Me stesso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  </a:t>
            </a:r>
            <a:r>
              <a:t>Famiglia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</a:t>
            </a:r>
            <a:r>
              <a:t>   maschi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</a:t>
            </a:r>
            <a:r>
              <a:t>    femmine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</a:t>
            </a:r>
            <a:r>
              <a:t>    scuola</a:t>
            </a:r>
          </a:p>
          <a:p>
            <a:pPr lvl="1" indent="157734"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</a:t>
            </a:r>
            <a:r>
              <a:t>   maschi</a:t>
            </a:r>
          </a:p>
          <a:p>
            <a:pPr lvl="1" indent="157734"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 femmine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 </a:t>
            </a:r>
            <a:r>
              <a:t> amici</a:t>
            </a:r>
          </a:p>
          <a:p>
            <a:pPr defTabSz="403097">
              <a:defRPr b="1" i="1" spc="264" sz="3312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</a:t>
            </a:r>
            <a:r>
              <a:t>  Mass-Media</a:t>
            </a:r>
          </a:p>
          <a:p>
            <a:pPr defTabSz="403097">
              <a:defRPr i="1" spc="220" sz="2760">
                <a:effectLst>
                  <a:outerShdw sx="100000" sy="100000" kx="0" ky="0" algn="b" rotWithShape="0" blurRad="17526" dist="17526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6. a livello di scuola,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6. a livello di scuola, </a:t>
            </a:r>
          </a:p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cosa ti ha influenzato…</a:t>
            </a:r>
          </a:p>
        </p:txBody>
      </p:sp>
      <p:sp>
        <p:nvSpPr>
          <p:cNvPr id="170" name="tre     risultati…"/>
          <p:cNvSpPr txBox="1"/>
          <p:nvPr>
            <p:ph type="subTitle" idx="1"/>
          </p:nvPr>
        </p:nvSpPr>
        <p:spPr>
          <a:xfrm>
            <a:off x="2895153" y="3657600"/>
            <a:ext cx="10719694" cy="4939209"/>
          </a:xfrm>
          <a:prstGeom prst="rect">
            <a:avLst/>
          </a:prstGeom>
        </p:spPr>
        <p:txBody>
          <a:bodyPr/>
          <a:lstStyle/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 risultati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     </a:t>
            </a:r>
            <a:r>
              <a:t>consigli</a:t>
            </a:r>
          </a:p>
          <a:p>
            <a:pPr>
              <a:defRPr b="1" i="1" spc="384" sz="4800"/>
            </a:pP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</a:t>
            </a:r>
            <a:r>
              <a:t>    attività</a:t>
            </a:r>
          </a:p>
          <a:p>
            <a:pPr>
              <a:defRPr b="1" i="1" spc="384" sz="4800"/>
            </a:pPr>
          </a:p>
          <a:p>
            <a:pPr>
              <a:defRPr i="1" spc="319"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7. a proposito delle attività,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 defTabSz="572516">
              <a:defRPr spc="376" sz="4704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2000"/>
                    </a:srgbClr>
                  </a:outerShdw>
                </a:effectLst>
              </a:defRPr>
            </a:pPr>
            <a:r>
              <a:t>7. a proposito delle attività, </a:t>
            </a:r>
          </a:p>
          <a:p>
            <a:pPr algn="ctr" defTabSz="572516">
              <a:defRPr spc="376" sz="4704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2000"/>
                    </a:srgbClr>
                  </a:outerShdw>
                </a:effectLst>
              </a:defRPr>
            </a:pPr>
            <a:r>
              <a:t>quanto ti hanno aiutato…</a:t>
            </a:r>
          </a:p>
        </p:txBody>
      </p:sp>
      <p:sp>
        <p:nvSpPr>
          <p:cNvPr id="173" name="due     visite…"/>
          <p:cNvSpPr txBox="1"/>
          <p:nvPr>
            <p:ph type="subTitle" idx="1"/>
          </p:nvPr>
        </p:nvSpPr>
        <p:spPr>
          <a:xfrm>
            <a:off x="2145853" y="3416300"/>
            <a:ext cx="9525051" cy="5785942"/>
          </a:xfrm>
          <a:prstGeom prst="rect">
            <a:avLst/>
          </a:prstGeom>
        </p:spPr>
        <p:txBody>
          <a:bodyPr/>
          <a:lstStyle/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</a:t>
            </a:r>
            <a:r>
              <a:t>     visite</a:t>
            </a: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    </a:t>
            </a:r>
            <a:r>
              <a:t>Genitori</a:t>
            </a: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uno</a:t>
            </a:r>
            <a:r>
              <a:t>    film </a:t>
            </a: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algn="r" defTabSz="543305">
              <a:defRPr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film non visto dal 50%</a:t>
            </a:r>
          </a:p>
          <a:p>
            <a:pPr defTabSz="543305">
              <a:defRPr b="1" i="1" spc="357" sz="4464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43305">
              <a:defRPr i="1" spc="297" sz="3720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8. in quale ambito,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8. in quale ambito, </a:t>
            </a:r>
          </a:p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le visite ti hanno dato…</a:t>
            </a:r>
          </a:p>
        </p:txBody>
      </p:sp>
      <p:sp>
        <p:nvSpPr>
          <p:cNvPr id="176" name="quattro     atteggiamenti…"/>
          <p:cNvSpPr txBox="1"/>
          <p:nvPr>
            <p:ph type="subTitle" idx="1"/>
          </p:nvPr>
        </p:nvSpPr>
        <p:spPr>
          <a:xfrm>
            <a:off x="672653" y="3543300"/>
            <a:ext cx="11968560" cy="5298431"/>
          </a:xfrm>
          <a:prstGeom prst="rect">
            <a:avLst/>
          </a:prstGeom>
        </p:spPr>
        <p:txBody>
          <a:bodyPr/>
          <a:lstStyle/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quattro</a:t>
            </a:r>
            <a:r>
              <a:t>     atteggiamenti</a:t>
            </a:r>
          </a:p>
          <a:p>
            <a:pPr>
              <a:defRPr b="1" i="1" spc="384" sz="4800"/>
            </a:pP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caratteristiche mestieri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tre</a:t>
            </a:r>
            <a:r>
              <a:t>    funzionamento ditta</a:t>
            </a:r>
          </a:p>
          <a:p>
            <a:pPr>
              <a:defRPr b="1" i="1" spc="384" sz="4800"/>
            </a:pP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due</a:t>
            </a:r>
            <a:r>
              <a:t>    informazioni pratiche</a:t>
            </a:r>
          </a:p>
          <a:p>
            <a:pPr>
              <a:defRPr i="1" spc="319"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9. cosa ti È rimasto impresso dell’incontro con i genitori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37463">
              <a:defRPr spc="353" sz="4416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3368" dist="2336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9. cosa ti È rimasto impresso dell’incontro con i genitori…</a:t>
            </a:r>
          </a:p>
        </p:txBody>
      </p:sp>
      <p:sp>
        <p:nvSpPr>
          <p:cNvPr id="179" name="34%     Conoscere dei mestieri…"/>
          <p:cNvSpPr txBox="1"/>
          <p:nvPr>
            <p:ph type="subTitle" idx="1"/>
          </p:nvPr>
        </p:nvSpPr>
        <p:spPr>
          <a:xfrm>
            <a:off x="1371153" y="3467100"/>
            <a:ext cx="12518629" cy="5809903"/>
          </a:xfrm>
          <a:prstGeom prst="rect">
            <a:avLst/>
          </a:prstGeom>
        </p:spPr>
        <p:txBody>
          <a:bodyPr/>
          <a:lstStyle/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34%</a:t>
            </a:r>
            <a:r>
              <a:t>     Conoscere dei mestieri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25%</a:t>
            </a:r>
            <a:r>
              <a:t>     Passione nel lavoro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23%</a:t>
            </a:r>
            <a:r>
              <a:t>     tragitti professionali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08%</a:t>
            </a:r>
            <a:r>
              <a:t>     mondo del lavoro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04%</a:t>
            </a:r>
            <a:r>
              <a:t>     cambio di mestiere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06%</a:t>
            </a:r>
            <a:r>
              <a:t>     ALTRO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10. quale riflessione sul lavoro ha stimolato il film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54990">
              <a:defRPr spc="364" sz="4560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4130" dist="24130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10. quale riflessione sul lavoro ha stimolato il film…</a:t>
            </a:r>
          </a:p>
        </p:txBody>
      </p:sp>
      <p:sp>
        <p:nvSpPr>
          <p:cNvPr id="182" name="23%   Agire per il bene comune…"/>
          <p:cNvSpPr txBox="1"/>
          <p:nvPr>
            <p:ph type="subTitle" idx="1"/>
          </p:nvPr>
        </p:nvSpPr>
        <p:spPr>
          <a:xfrm>
            <a:off x="1342181" y="2987178"/>
            <a:ext cx="13004801" cy="6673306"/>
          </a:xfrm>
          <a:prstGeom prst="rect">
            <a:avLst/>
          </a:prstGeom>
        </p:spPr>
        <p:txBody>
          <a:bodyPr/>
          <a:lstStyle/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23%</a:t>
            </a:r>
            <a:r>
              <a:t>   Agire per il bene comune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09%</a:t>
            </a:r>
            <a:r>
              <a:t>   credere in se stessi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09%</a:t>
            </a:r>
            <a:r>
              <a:t>   passione nel lavoro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07%</a:t>
            </a:r>
            <a:r>
              <a:t>   lavoro impegnativo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02%</a:t>
            </a:r>
            <a:r>
              <a:t>   altro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algn="ctr"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50%</a:t>
            </a:r>
            <a:r>
              <a:t>   Non visto</a:t>
            </a:r>
          </a:p>
          <a:p>
            <a:pPr defTabSz="479044">
              <a:defRPr b="1" i="1" spc="314" sz="3936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79044">
              <a:defRPr i="1" spc="262" sz="3280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11. cosa potrebbe fare in più la scuol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11. cosa potrebbe fare in più la scuola…</a:t>
            </a:r>
          </a:p>
        </p:txBody>
      </p:sp>
      <p:sp>
        <p:nvSpPr>
          <p:cNvPr id="185" name="39%   fa giÀ abbastanza…"/>
          <p:cNvSpPr txBox="1"/>
          <p:nvPr>
            <p:ph type="subTitle" idx="1"/>
          </p:nvPr>
        </p:nvSpPr>
        <p:spPr>
          <a:xfrm>
            <a:off x="1421953" y="3314700"/>
            <a:ext cx="11595796" cy="6514505"/>
          </a:xfrm>
          <a:prstGeom prst="rect">
            <a:avLst/>
          </a:prstGeom>
        </p:spPr>
        <p:txBody>
          <a:bodyPr/>
          <a:lstStyle/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39%</a:t>
            </a:r>
            <a:r>
              <a:t>   fa giÀ abbastanza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17%</a:t>
            </a:r>
            <a:r>
              <a:t>   piÙ visite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15%</a:t>
            </a:r>
            <a:r>
              <a:t>   possibilità di stages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11%</a:t>
            </a:r>
            <a:r>
              <a:t>   Orientare meglio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09%</a:t>
            </a:r>
            <a:r>
              <a:t>   far emergere i talenti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09%</a:t>
            </a:r>
            <a:r>
              <a:t>   altro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i="1" spc="275" sz="3440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un’inchiesta"/>
          <p:cNvSpPr txBox="1"/>
          <p:nvPr>
            <p:ph type="ctrTitle"/>
          </p:nvPr>
        </p:nvSpPr>
        <p:spPr>
          <a:xfrm>
            <a:off x="622300" y="1739900"/>
            <a:ext cx="11201400" cy="1714500"/>
          </a:xfrm>
          <a:prstGeom prst="rect">
            <a:avLst/>
          </a:prstGeom>
        </p:spPr>
        <p:txBody>
          <a:bodyPr/>
          <a:lstStyle/>
          <a:p>
            <a:pPr/>
            <a:r>
              <a:t>un’inchiesta</a:t>
            </a:r>
          </a:p>
        </p:txBody>
      </p:sp>
      <p:sp>
        <p:nvSpPr>
          <p:cNvPr id="125" name="a 102 ragazze (57%) e ragazzi (43%)…"/>
          <p:cNvSpPr txBox="1"/>
          <p:nvPr>
            <p:ph type="subTitle" sz="half" idx="1"/>
          </p:nvPr>
        </p:nvSpPr>
        <p:spPr>
          <a:xfrm>
            <a:off x="1054100" y="5562600"/>
            <a:ext cx="11201400" cy="3096915"/>
          </a:xfrm>
          <a:prstGeom prst="rect">
            <a:avLst/>
          </a:prstGeom>
        </p:spPr>
        <p:txBody>
          <a:bodyPr/>
          <a:lstStyle/>
          <a:p>
            <a:pPr defTabSz="549148">
              <a:defRPr i="1" spc="323" sz="4041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 </a:t>
            </a:r>
            <a:r>
              <a:rPr b="1"/>
              <a:t>102</a:t>
            </a:r>
            <a:r>
              <a:t> ragazze (</a:t>
            </a:r>
            <a:r>
              <a:rPr b="1"/>
              <a:t>57%</a:t>
            </a:r>
            <a:r>
              <a:t>) e ragazzi (</a:t>
            </a:r>
            <a:r>
              <a:rPr b="1"/>
              <a:t>43%</a:t>
            </a:r>
            <a:r>
              <a:t>)</a:t>
            </a:r>
          </a:p>
          <a:p>
            <a:pPr defTabSz="549148">
              <a:defRPr i="1" spc="323" sz="4041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di quarta media</a:t>
            </a:r>
          </a:p>
          <a:p>
            <a:pPr defTabSz="549148">
              <a:defRPr i="1" spc="323" sz="4041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delle SME di Cadenazzo-Vira G.</a:t>
            </a:r>
          </a:p>
          <a:p>
            <a:pPr defTabSz="549148">
              <a:defRPr i="1" spc="300" sz="3759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algn="r" defTabSz="549148">
              <a:defRPr b="1" i="1" spc="323" sz="4041">
                <a:effectLst>
                  <a:outerShdw sx="100000" sy="100000" kx="0" ky="0" algn="b" rotWithShape="0" blurRad="23876" dist="2387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Fine maggio 2015</a:t>
            </a:r>
          </a:p>
        </p:txBody>
      </p:sp>
      <p:grpSp>
        <p:nvGrpSpPr>
          <p:cNvPr id="128" name="Immagine"/>
          <p:cNvGrpSpPr/>
          <p:nvPr/>
        </p:nvGrpSpPr>
        <p:grpSpPr>
          <a:xfrm>
            <a:off x="5771862" y="734893"/>
            <a:ext cx="6498472" cy="4482774"/>
            <a:chOff x="0" y="0"/>
            <a:chExt cx="6498470" cy="4482772"/>
          </a:xfrm>
        </p:grpSpPr>
        <p:pic>
          <p:nvPicPr>
            <p:cNvPr id="127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244471" cy="41525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Immagine" descr="Immag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8471" cy="44827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2. Il sesso ha influenzato la tua scelt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12. Il sesso ha influenzato la tua scelta…</a:t>
            </a:r>
          </a:p>
        </p:txBody>
      </p:sp>
      <p:sp>
        <p:nvSpPr>
          <p:cNvPr id="188" name="65.0%      NO…"/>
          <p:cNvSpPr txBox="1"/>
          <p:nvPr>
            <p:ph type="subTitle" idx="1"/>
          </p:nvPr>
        </p:nvSpPr>
        <p:spPr>
          <a:xfrm>
            <a:off x="2144216" y="3260129"/>
            <a:ext cx="9613008" cy="6888461"/>
          </a:xfrm>
          <a:prstGeom prst="rect">
            <a:avLst/>
          </a:prstGeom>
        </p:spPr>
        <p:txBody>
          <a:bodyPr/>
          <a:lstStyle/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65.0%</a:t>
            </a:r>
            <a:r>
              <a:t>      NO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lvl="8" marL="0" indent="1536191" defTabSz="490727">
              <a:lnSpc>
                <a:spcPct val="80000"/>
              </a:lnSpc>
              <a:spcBef>
                <a:spcPts val="0"/>
              </a:spcBef>
              <a:buSzTx/>
              <a:buNone/>
              <a:defRPr b="1" cap="all" i="1" spc="322" sz="4032">
                <a:solidFill>
                  <a:srgbClr val="3E3B39"/>
                </a:solidFill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 Regular"/>
              </a:defRPr>
            </a:pPr>
            <a:r>
              <a:t>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69%</a:t>
            </a:r>
            <a:r>
              <a:t>   FEMMINE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59%</a:t>
            </a:r>
            <a:r>
              <a:t>   Maschi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17.5%</a:t>
            </a:r>
            <a:r>
              <a:t>      SÌ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17.5%</a:t>
            </a:r>
            <a:r>
              <a:t>      IN parte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i="1" spc="268" sz="3359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13. I tuoi genitori condividono la tua scelt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78358">
              <a:defRPr spc="380" sz="4752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5146" dist="25146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13. I tuoi genitori condividono la tua scelta…</a:t>
            </a:r>
          </a:p>
        </p:txBody>
      </p:sp>
      <p:sp>
        <p:nvSpPr>
          <p:cNvPr id="191" name="88%      SÌ…"/>
          <p:cNvSpPr txBox="1"/>
          <p:nvPr>
            <p:ph type="subTitle" idx="1"/>
          </p:nvPr>
        </p:nvSpPr>
        <p:spPr>
          <a:xfrm>
            <a:off x="2537916" y="3361729"/>
            <a:ext cx="9613008" cy="6888461"/>
          </a:xfrm>
          <a:prstGeom prst="rect">
            <a:avLst/>
          </a:prstGeom>
        </p:spPr>
        <p:txBody>
          <a:bodyPr/>
          <a:lstStyle/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88%</a:t>
            </a:r>
            <a:r>
              <a:t>      SÌ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lvl="8" marL="0" indent="1536191" defTabSz="490727">
              <a:lnSpc>
                <a:spcPct val="80000"/>
              </a:lnSpc>
              <a:spcBef>
                <a:spcPts val="0"/>
              </a:spcBef>
              <a:buSzTx/>
              <a:buNone/>
              <a:defRPr b="1" cap="all" i="1" spc="322" sz="4032">
                <a:solidFill>
                  <a:srgbClr val="3E3B39"/>
                </a:solidFill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 Regular"/>
              </a:defRPr>
            </a:pPr>
            <a:r>
              <a:t>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86%</a:t>
            </a:r>
            <a:r>
              <a:t>   Maschi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90%</a:t>
            </a:r>
            <a:r>
              <a:t>   Femmine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09%</a:t>
            </a:r>
            <a:r>
              <a:t>      In parte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03%</a:t>
            </a:r>
            <a:r>
              <a:t>      NO</a:t>
            </a: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b="1" i="1" spc="322" sz="4032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90727">
              <a:defRPr i="1" spc="268" sz="3359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iao"/>
          <p:cNvSpPr txBox="1"/>
          <p:nvPr>
            <p:ph type="ctrTitle"/>
          </p:nvPr>
        </p:nvSpPr>
        <p:spPr>
          <a:xfrm>
            <a:off x="1892300" y="2863850"/>
            <a:ext cx="11201400" cy="1714500"/>
          </a:xfrm>
          <a:prstGeom prst="rect">
            <a:avLst/>
          </a:prstGeom>
        </p:spPr>
        <p:txBody>
          <a:bodyPr/>
          <a:lstStyle/>
          <a:p>
            <a:pPr/>
            <a:r>
              <a:t>Ciao </a:t>
            </a:r>
          </a:p>
        </p:txBody>
      </p:sp>
      <p:sp>
        <p:nvSpPr>
          <p:cNvPr id="194" name="alla prossima"/>
          <p:cNvSpPr txBox="1"/>
          <p:nvPr>
            <p:ph type="subTitle" sz="half" idx="1"/>
          </p:nvPr>
        </p:nvSpPr>
        <p:spPr>
          <a:xfrm>
            <a:off x="3670300" y="7239000"/>
            <a:ext cx="11531600" cy="3096915"/>
          </a:xfrm>
          <a:prstGeom prst="rect">
            <a:avLst/>
          </a:prstGeom>
        </p:spPr>
        <p:txBody>
          <a:bodyPr/>
          <a:lstStyle/>
          <a:p>
            <a:pPr>
              <a:defRPr i="1" spc="343" sz="4300"/>
            </a:pPr>
            <a:r>
              <a:t>alla prossima</a:t>
            </a:r>
          </a:p>
          <a:p>
            <a:pPr>
              <a:defRPr i="1" spc="319" sz="4000"/>
            </a:pPr>
          </a:p>
        </p:txBody>
      </p:sp>
      <p:grpSp>
        <p:nvGrpSpPr>
          <p:cNvPr id="197" name="Immagine"/>
          <p:cNvGrpSpPr/>
          <p:nvPr/>
        </p:nvGrpSpPr>
        <p:grpSpPr>
          <a:xfrm>
            <a:off x="5719011" y="2046204"/>
            <a:ext cx="5177589" cy="4022892"/>
            <a:chOff x="0" y="0"/>
            <a:chExt cx="5177588" cy="4022891"/>
          </a:xfrm>
        </p:grpSpPr>
        <p:pic>
          <p:nvPicPr>
            <p:cNvPr id="196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923589" cy="36926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Immagine" descr="Immag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77589" cy="40228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alizzata"/>
          <p:cNvSpPr txBox="1"/>
          <p:nvPr>
            <p:ph type="ctrTitle"/>
          </p:nvPr>
        </p:nvSpPr>
        <p:spPr>
          <a:xfrm>
            <a:off x="4343400" y="-38100"/>
            <a:ext cx="11201400" cy="1714500"/>
          </a:xfrm>
          <a:prstGeom prst="rect">
            <a:avLst/>
          </a:prstGeom>
        </p:spPr>
        <p:txBody>
          <a:bodyPr/>
          <a:lstStyle/>
          <a:p>
            <a:pPr/>
            <a:r>
              <a:t>realizzata</a:t>
            </a:r>
          </a:p>
        </p:txBody>
      </p:sp>
      <p:sp>
        <p:nvSpPr>
          <p:cNvPr id="131" name="dal laboratorio di scrittura…"/>
          <p:cNvSpPr txBox="1"/>
          <p:nvPr>
            <p:ph type="subTitle" sz="half" idx="1"/>
          </p:nvPr>
        </p:nvSpPr>
        <p:spPr>
          <a:xfrm>
            <a:off x="890010" y="6946900"/>
            <a:ext cx="11531601" cy="3096915"/>
          </a:xfrm>
          <a:prstGeom prst="rect">
            <a:avLst/>
          </a:prstGeom>
        </p:spPr>
        <p:txBody>
          <a:bodyPr/>
          <a:lstStyle/>
          <a:p>
            <a:pPr defTabSz="572516">
              <a:defRPr i="1" spc="337" sz="4214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dal laboratorio di scrittura</a:t>
            </a:r>
          </a:p>
          <a:p>
            <a:pPr defTabSz="572516">
              <a:defRPr i="1" spc="337" sz="4214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del martedì</a:t>
            </a:r>
          </a:p>
          <a:p>
            <a:pPr defTabSz="572516">
              <a:defRPr i="1" spc="337" sz="4214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della </a:t>
            </a:r>
            <a:r>
              <a:rPr b="1"/>
              <a:t>classe 4D</a:t>
            </a:r>
          </a:p>
          <a:p>
            <a:pPr defTabSz="572516">
              <a:defRPr i="1" spc="313" sz="3920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  <p:grpSp>
        <p:nvGrpSpPr>
          <p:cNvPr id="134" name="Immagine"/>
          <p:cNvGrpSpPr/>
          <p:nvPr/>
        </p:nvGrpSpPr>
        <p:grpSpPr>
          <a:xfrm>
            <a:off x="2690766" y="1987650"/>
            <a:ext cx="7930089" cy="4648000"/>
            <a:chOff x="0" y="0"/>
            <a:chExt cx="7930088" cy="4647999"/>
          </a:xfrm>
        </p:grpSpPr>
        <p:pic>
          <p:nvPicPr>
            <p:cNvPr id="133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676089" cy="4317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Immagine" descr="Immag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30089" cy="4648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llora"/>
          <p:cNvSpPr txBox="1"/>
          <p:nvPr>
            <p:ph type="ctrTitle"/>
          </p:nvPr>
        </p:nvSpPr>
        <p:spPr>
          <a:xfrm>
            <a:off x="1765300" y="2133600"/>
            <a:ext cx="11201400" cy="1714500"/>
          </a:xfrm>
          <a:prstGeom prst="rect">
            <a:avLst/>
          </a:prstGeom>
        </p:spPr>
        <p:txBody>
          <a:bodyPr/>
          <a:lstStyle/>
          <a:p>
            <a:pPr/>
            <a:r>
              <a:t>allora</a:t>
            </a:r>
          </a:p>
        </p:txBody>
      </p:sp>
      <p:sp>
        <p:nvSpPr>
          <p:cNvPr id="137" name="come scelgo?"/>
          <p:cNvSpPr txBox="1"/>
          <p:nvPr>
            <p:ph type="subTitle" sz="half" idx="1"/>
          </p:nvPr>
        </p:nvSpPr>
        <p:spPr>
          <a:xfrm>
            <a:off x="4013200" y="6946900"/>
            <a:ext cx="11531600" cy="3096915"/>
          </a:xfrm>
          <a:prstGeom prst="rect">
            <a:avLst/>
          </a:prstGeom>
        </p:spPr>
        <p:txBody>
          <a:bodyPr/>
          <a:lstStyle/>
          <a:p>
            <a:pPr>
              <a:defRPr i="1" spc="343" sz="4300"/>
            </a:pPr>
            <a:r>
              <a:t>come scelgo?</a:t>
            </a:r>
          </a:p>
          <a:p>
            <a:pPr>
              <a:defRPr i="1" spc="319" sz="4000"/>
            </a:pPr>
          </a:p>
        </p:txBody>
      </p:sp>
      <p:grpSp>
        <p:nvGrpSpPr>
          <p:cNvPr id="140" name="Immagine"/>
          <p:cNvGrpSpPr/>
          <p:nvPr/>
        </p:nvGrpSpPr>
        <p:grpSpPr>
          <a:xfrm>
            <a:off x="6256472" y="1558629"/>
            <a:ext cx="5389428" cy="4181771"/>
            <a:chOff x="0" y="0"/>
            <a:chExt cx="5389427" cy="4181770"/>
          </a:xfrm>
        </p:grpSpPr>
        <p:pic>
          <p:nvPicPr>
            <p:cNvPr id="139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135428" cy="38515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Immagine" descr="Immag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89428" cy="41817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ì              93%…"/>
          <p:cNvSpPr txBox="1"/>
          <p:nvPr>
            <p:ph type="subTitle" sz="half" idx="1"/>
          </p:nvPr>
        </p:nvSpPr>
        <p:spPr>
          <a:xfrm>
            <a:off x="2641600" y="4140200"/>
            <a:ext cx="11531600" cy="3096915"/>
          </a:xfrm>
          <a:prstGeom prst="rect">
            <a:avLst/>
          </a:prstGeom>
        </p:spPr>
        <p:txBody>
          <a:bodyPr/>
          <a:lstStyle/>
          <a:p>
            <a:pPr lvl="3" indent="521208" defTabSz="443991">
              <a:defRPr b="1" i="1" spc="395" sz="4940"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Sì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93%</a:t>
            </a:r>
            <a:endParaRPr>
              <a:solidFill>
                <a:schemeClr val="accent6">
                  <a:hueOff val="-284210"/>
                  <a:satOff val="2084"/>
                  <a:lumOff val="-13137"/>
                </a:schemeClr>
              </a:solidFill>
            </a:endParaRPr>
          </a:p>
          <a:p>
            <a:pPr defTabSz="443991">
              <a:defRPr i="1" spc="395" sz="4940"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lvl="2" indent="347472" defTabSz="443991">
              <a:defRPr b="1" i="1" spc="395" sz="4940"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No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07%</a:t>
            </a:r>
          </a:p>
          <a:p>
            <a:pPr defTabSz="443991">
              <a:defRPr i="1" spc="243" sz="3040">
                <a:effectLst>
                  <a:outerShdw sx="100000" sy="100000" kx="0" ky="0" algn="b" rotWithShape="0" blurRad="19304" dist="19304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  <p:sp>
        <p:nvSpPr>
          <p:cNvPr id="143" name="1. Hai scelto cosa farai al termine della scuola media?"/>
          <p:cNvSpPr txBox="1"/>
          <p:nvPr>
            <p:ph type="ctrTitle"/>
          </p:nvPr>
        </p:nvSpPr>
        <p:spPr>
          <a:xfrm>
            <a:off x="1054100" y="6223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72516">
              <a:defRPr spc="376" sz="4704"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  <a:effectLst>
                  <a:outerShdw sx="100000" sy="100000" kx="0" ky="0" algn="b" rotWithShape="0" blurRad="24892" dist="2489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1. Hai scelto cosa farai al termine della scuola media?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2. Se Sì, quale strada    intraprenderai?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2. Se Sì, quale strada    intraprenderai?</a:t>
            </a:r>
          </a:p>
        </p:txBody>
      </p:sp>
      <p:sp>
        <p:nvSpPr>
          <p:cNvPr id="146" name="38%     Scuola media superiore…"/>
          <p:cNvSpPr txBox="1"/>
          <p:nvPr>
            <p:ph type="subTitle" idx="1"/>
          </p:nvPr>
        </p:nvSpPr>
        <p:spPr>
          <a:xfrm>
            <a:off x="1244153" y="3216721"/>
            <a:ext cx="11413630" cy="5300366"/>
          </a:xfrm>
          <a:prstGeom prst="rect">
            <a:avLst/>
          </a:prstGeom>
        </p:spPr>
        <p:txBody>
          <a:bodyPr/>
          <a:lstStyle/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38%</a:t>
            </a:r>
            <a:r>
              <a:t>     Scuola media superiore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35%</a:t>
            </a:r>
            <a:r>
              <a:t>     apprendistato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23%</a:t>
            </a:r>
            <a:r>
              <a:t>     Scuola professionale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02%</a:t>
            </a:r>
            <a:r>
              <a:t>     soggiorno linguistico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01%</a:t>
            </a:r>
            <a:r>
              <a:t>     Ripetizione quarta</a:t>
            </a:r>
          </a:p>
          <a:p>
            <a:pPr defTabSz="502412">
              <a:defRPr b="1" i="1" spc="330" sz="4128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01%</a:t>
            </a:r>
            <a:r>
              <a:t>     Scuola privata</a:t>
            </a:r>
          </a:p>
          <a:p>
            <a:pPr defTabSz="502412">
              <a:defRPr i="1" spc="275" sz="3440">
                <a:effectLst>
                  <a:outerShdw sx="100000" sy="100000" kx="0" ky="0" algn="b" rotWithShape="0" blurRad="21844" dist="21844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2 bis. Se Sì, quale strada    intraprenderai?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lvl1pPr>
          </a:lstStyle>
          <a:p>
            <a:pPr/>
            <a:r>
              <a:t>2 bis. Se Sì, quale strada    intraprenderai?</a:t>
            </a:r>
          </a:p>
        </p:txBody>
      </p:sp>
      <p:sp>
        <p:nvSpPr>
          <p:cNvPr id="149" name="38%     Scuola media superiore…"/>
          <p:cNvSpPr txBox="1"/>
          <p:nvPr>
            <p:ph type="subTitle" idx="1"/>
          </p:nvPr>
        </p:nvSpPr>
        <p:spPr>
          <a:xfrm>
            <a:off x="2372791" y="3111500"/>
            <a:ext cx="10852002" cy="6087617"/>
          </a:xfrm>
          <a:prstGeom prst="rect">
            <a:avLst/>
          </a:prstGeom>
        </p:spPr>
        <p:txBody>
          <a:bodyPr/>
          <a:lstStyle/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38%</a:t>
            </a:r>
            <a:r>
              <a:t>     Scuola media superiore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29%</a:t>
            </a:r>
            <a:r>
              <a:rPr>
                <a:solidFill>
                  <a:schemeClr val="accent6"/>
                </a:solidFill>
              </a:rPr>
              <a:t> </a:t>
            </a:r>
            <a:r>
              <a:t>    maschi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45%</a:t>
            </a:r>
            <a:r>
              <a:t>     femmine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35%</a:t>
            </a:r>
            <a:r>
              <a:t>     apprendistato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50%</a:t>
            </a:r>
            <a:r>
              <a:t>    Maschi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23%</a:t>
            </a:r>
            <a:r>
              <a:t>    femmine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23%</a:t>
            </a:r>
            <a:r>
              <a:t>     Scuola professionale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17%</a:t>
            </a:r>
            <a:r>
              <a:t>    maschi</a:t>
            </a:r>
          </a:p>
          <a:p>
            <a:pPr defTabSz="391414">
              <a:defRPr b="1"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                </a:t>
            </a: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28%</a:t>
            </a:r>
            <a:r>
              <a:t>    femmine</a:t>
            </a:r>
          </a:p>
          <a:p>
            <a:pPr defTabSz="391414">
              <a:defRPr i="1" spc="257" sz="3216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391414">
              <a:defRPr i="1" spc="214" sz="2680">
                <a:effectLst>
                  <a:outerShdw sx="100000" sy="100000" kx="0" ky="0" algn="b" rotWithShape="0" blurRad="17018" dist="17018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3. Puoi precisare la scelt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3. Puoi precisare la scelta</a:t>
            </a:r>
          </a:p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(principali scuole)</a:t>
            </a:r>
          </a:p>
        </p:txBody>
      </p:sp>
      <p:sp>
        <p:nvSpPr>
          <p:cNvPr id="152" name="25%     Liceo…"/>
          <p:cNvSpPr txBox="1"/>
          <p:nvPr>
            <p:ph type="subTitle" sz="half" idx="1"/>
          </p:nvPr>
        </p:nvSpPr>
        <p:spPr>
          <a:xfrm>
            <a:off x="2984053" y="3670300"/>
            <a:ext cx="10719694" cy="4452690"/>
          </a:xfrm>
          <a:prstGeom prst="rect">
            <a:avLst/>
          </a:prstGeom>
        </p:spPr>
        <p:txBody>
          <a:bodyPr/>
          <a:lstStyle/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25%</a:t>
            </a:r>
            <a:r>
              <a:t>     Liceo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13%</a:t>
            </a:r>
            <a:r>
              <a:t>     SCC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08%</a:t>
            </a:r>
            <a:r>
              <a:t>     CP Commerciale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05%</a:t>
            </a:r>
            <a:r>
              <a:t>     SAM </a:t>
            </a:r>
          </a:p>
          <a:p>
            <a:pPr>
              <a:defRPr b="1" i="1" spc="384" sz="4800"/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04%</a:t>
            </a:r>
            <a:r>
              <a:t>     SSPSS</a:t>
            </a:r>
          </a:p>
          <a:p>
            <a:pPr>
              <a:defRPr i="1" spc="319" sz="4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3. Puoi precisare la scelta…"/>
          <p:cNvSpPr txBox="1"/>
          <p:nvPr>
            <p:ph type="ctrTitle"/>
          </p:nvPr>
        </p:nvSpPr>
        <p:spPr>
          <a:xfrm>
            <a:off x="901700" y="800100"/>
            <a:ext cx="11201400" cy="1714500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3. Puoi precisare la scelta</a:t>
            </a:r>
          </a:p>
          <a:p>
            <a:pPr algn="ctr">
              <a:defRPr>
                <a:solidFill>
                  <a:schemeClr val="accent2">
                    <a:hueOff val="511303"/>
                    <a:satOff val="10832"/>
                    <a:lumOff val="-17603"/>
                  </a:schemeClr>
                </a:solidFill>
              </a:defRPr>
            </a:pPr>
            <a:r>
              <a:t>(principali apprendistati)</a:t>
            </a:r>
          </a:p>
        </p:txBody>
      </p:sp>
      <p:sp>
        <p:nvSpPr>
          <p:cNvPr id="155" name="01.    Impiegato di commercio…"/>
          <p:cNvSpPr txBox="1"/>
          <p:nvPr>
            <p:ph type="subTitle" sz="half" idx="1"/>
          </p:nvPr>
        </p:nvSpPr>
        <p:spPr>
          <a:xfrm>
            <a:off x="600844" y="4000500"/>
            <a:ext cx="11803113" cy="3812927"/>
          </a:xfrm>
          <a:prstGeom prst="rect">
            <a:avLst/>
          </a:prstGeom>
        </p:spPr>
        <p:txBody>
          <a:bodyPr/>
          <a:lstStyle/>
          <a:p>
            <a:pPr defTabSz="426466">
              <a:defRPr b="1"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01.</a:t>
            </a:r>
            <a:r>
              <a:t>    Impiegato di commercio</a:t>
            </a:r>
          </a:p>
          <a:p>
            <a:pPr defTabSz="426466">
              <a:defRPr b="1"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02.</a:t>
            </a:r>
            <a:r>
              <a:t>    meccanico</a:t>
            </a:r>
          </a:p>
          <a:p>
            <a:pPr defTabSz="426466">
              <a:defRPr b="1"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03.</a:t>
            </a:r>
            <a:r>
              <a:t>    Elettricista</a:t>
            </a:r>
          </a:p>
          <a:p>
            <a:pPr defTabSz="426466">
              <a:defRPr b="1"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04.</a:t>
            </a:r>
            <a:r>
              <a:t>    assistente dentista o Medico </a:t>
            </a:r>
          </a:p>
          <a:p>
            <a:pPr defTabSz="426466">
              <a:defRPr b="1"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rPr>
              <a:t>05.</a:t>
            </a:r>
            <a:r>
              <a:t>    Pasticcere + Muratore + Giardiniere</a:t>
            </a:r>
          </a:p>
          <a:p>
            <a:pPr defTabSz="426466">
              <a:defRPr i="1" spc="280" sz="3504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</a:p>
          <a:p>
            <a:pPr defTabSz="426466">
              <a:defRPr i="1" spc="233" sz="2920">
                <a:effectLst>
                  <a:outerShdw sx="100000" sy="100000" kx="0" ky="0" algn="b" rotWithShape="0" blurRad="18542" dist="18542" dir="5520000">
                    <a:srgbClr val="FFFFFF">
                      <a:alpha val="71999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