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74" r:id="rId3"/>
    <p:sldId id="265" r:id="rId4"/>
    <p:sldId id="261" r:id="rId5"/>
    <p:sldId id="268" r:id="rId6"/>
    <p:sldId id="269" r:id="rId7"/>
    <p:sldId id="270" r:id="rId8"/>
    <p:sldId id="271" r:id="rId9"/>
    <p:sldId id="272" r:id="rId10"/>
    <p:sldId id="266" r:id="rId11"/>
    <p:sldId id="262" r:id="rId12"/>
    <p:sldId id="267" r:id="rId13"/>
    <p:sldId id="263" r:id="rId14"/>
    <p:sldId id="290" r:id="rId15"/>
    <p:sldId id="257" r:id="rId16"/>
    <p:sldId id="288" r:id="rId17"/>
    <p:sldId id="292" r:id="rId18"/>
    <p:sldId id="258" r:id="rId19"/>
    <p:sldId id="283" r:id="rId20"/>
    <p:sldId id="279" r:id="rId21"/>
    <p:sldId id="281" r:id="rId22"/>
    <p:sldId id="260" r:id="rId23"/>
    <p:sldId id="294" r:id="rId24"/>
    <p:sldId id="289" r:id="rId25"/>
    <p:sldId id="282" r:id="rId26"/>
    <p:sldId id="293" r:id="rId27"/>
    <p:sldId id="264" r:id="rId28"/>
    <p:sldId id="284" r:id="rId29"/>
    <p:sldId id="286" r:id="rId30"/>
    <p:sldId id="285" r:id="rId31"/>
    <p:sldId id="287" r:id="rId32"/>
    <p:sldId id="291" r:id="rId33"/>
    <p:sldId id="277" r:id="rId34"/>
    <p:sldId id="298" r:id="rId35"/>
    <p:sldId id="278" r:id="rId36"/>
    <p:sldId id="276" r:id="rId37"/>
    <p:sldId id="297" r:id="rId38"/>
    <p:sldId id="296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AC576-B573-431E-8F7F-258202A2F67B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BA96-DEBB-4005-8DCF-9EAADDE5752E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04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BA96-DEBB-4005-8DCF-9EAADDE5752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B9C778-CCB2-478F-9AFF-57568DF35E20}" type="datetimeFigureOut">
              <a:rPr lang="fr-FR" smtClean="0"/>
              <a:pPr/>
              <a:t>23/04/2021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CDDCD0-EE61-4B80-A008-C495CF4BC421}" type="slidenum">
              <a:rPr lang="fr-FR" smtClean="0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356_a.C." TargetMode="External"/><Relationship Id="rId13" Type="http://schemas.openxmlformats.org/officeDocument/2006/relationships/hyperlink" Target="https://it.wikipedia.org/wiki/Eracle_di_Macedonia" TargetMode="External"/><Relationship Id="rId3" Type="http://schemas.openxmlformats.org/officeDocument/2006/relationships/hyperlink" Target="https://it.wikipedia.org/wiki/Filippo_II_di_Macedonia" TargetMode="External"/><Relationship Id="rId7" Type="http://schemas.openxmlformats.org/officeDocument/2006/relationships/hyperlink" Target="https://it.wikipedia.org/wiki/Pella_(citt%C3%A0_antica)" TargetMode="External"/><Relationship Id="rId12" Type="http://schemas.openxmlformats.org/officeDocument/2006/relationships/hyperlink" Target="https://it.wikipedia.org/wiki/Statira_II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t.wikipedia.org/wiki/323_a.C." TargetMode="External"/><Relationship Id="rId11" Type="http://schemas.openxmlformats.org/officeDocument/2006/relationships/hyperlink" Target="https://it.wikipedia.org/wiki/Rossane" TargetMode="External"/><Relationship Id="rId5" Type="http://schemas.openxmlformats.org/officeDocument/2006/relationships/hyperlink" Target="https://it.wikipedia.org/wiki/336_a.C." TargetMode="External"/><Relationship Id="rId15" Type="http://schemas.openxmlformats.org/officeDocument/2006/relationships/hyperlink" Target="https://it.wikipedia.org/wiki/Alessandro_IV_di_Macedonia" TargetMode="External"/><Relationship Id="rId10" Type="http://schemas.openxmlformats.org/officeDocument/2006/relationships/hyperlink" Target="https://it.wikipedia.org/wiki/Alessandria_d'Egitto" TargetMode="External"/><Relationship Id="rId4" Type="http://schemas.openxmlformats.org/officeDocument/2006/relationships/hyperlink" Target="https://it.wikipedia.org/wiki/Olimpiade_d'Epiro" TargetMode="External"/><Relationship Id="rId9" Type="http://schemas.openxmlformats.org/officeDocument/2006/relationships/hyperlink" Target="https://it.wikipedia.org/wiki/Babilonia" TargetMode="External"/><Relationship Id="rId14" Type="http://schemas.openxmlformats.org/officeDocument/2006/relationships/hyperlink" Target="https://it.wikipedia.org/wiki/Barsin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forismi.meglio.it/aforisma.htm?id=5d80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Verghina" TargetMode="External"/><Relationship Id="rId2" Type="http://schemas.openxmlformats.org/officeDocument/2006/relationships/hyperlink" Target="https://it.wikipedia.org/wiki/Sole_di_Vergin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g0cuPWsj8" TargetMode="External"/><Relationship Id="rId2" Type="http://schemas.openxmlformats.org/officeDocument/2006/relationships/hyperlink" Target="https://www.youtube.com/watch?v=ky03Tw3WNl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tIFwsGLd4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656184"/>
          </a:xfrm>
        </p:spPr>
        <p:txBody>
          <a:bodyPr>
            <a:noAutofit/>
          </a:bodyPr>
          <a:lstStyle/>
          <a:p>
            <a:pPr algn="ctr"/>
            <a:r>
              <a:rPr lang="fr-FR" sz="3700" dirty="0"/>
              <a:t>Alessandro </a:t>
            </a:r>
            <a:r>
              <a:rPr lang="fr-FR" sz="3700" dirty="0" err="1"/>
              <a:t>Magno</a:t>
            </a:r>
            <a:r>
              <a:rPr lang="fr-FR" sz="3700" dirty="0"/>
              <a:t> </a:t>
            </a:r>
            <a:r>
              <a:rPr lang="fr-CH" sz="3700" dirty="0"/>
              <a:t>di </a:t>
            </a:r>
            <a:r>
              <a:rPr lang="fr-CH" sz="3700" dirty="0" err="1"/>
              <a:t>Macedonia</a:t>
            </a:r>
            <a:br>
              <a:rPr lang="fr-CH" sz="3700" dirty="0"/>
            </a:br>
            <a:endParaRPr lang="fr-FR" sz="3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373216"/>
            <a:ext cx="7772400" cy="1484784"/>
          </a:xfrm>
        </p:spPr>
        <p:txBody>
          <a:bodyPr>
            <a:normAutofit/>
          </a:bodyPr>
          <a:lstStyle/>
          <a:p>
            <a:pPr algn="ctr"/>
            <a:endParaRPr lang="de-CH" sz="2400" b="1" dirty="0"/>
          </a:p>
          <a:p>
            <a:pPr algn="ctr"/>
            <a:r>
              <a:rPr lang="de-CH" sz="2400" b="1" dirty="0" err="1"/>
              <a:t>Presentazione</a:t>
            </a:r>
            <a:r>
              <a:rPr lang="de-CH" sz="2400" b="1" dirty="0"/>
              <a:t>  </a:t>
            </a:r>
          </a:p>
          <a:p>
            <a:pPr algn="ctr"/>
            <a:r>
              <a:rPr lang="de-CH" sz="2400" b="1" dirty="0"/>
              <a:t>Laura – 1F 2019</a:t>
            </a:r>
            <a:endParaRPr lang="fr-FR" sz="2400" b="1" dirty="0"/>
          </a:p>
        </p:txBody>
      </p:sp>
      <p:pic>
        <p:nvPicPr>
          <p:cNvPr id="5" name="Picture 4" descr="Résultat d’images pour alessandro magno a Siwa">
            <a:extLst>
              <a:ext uri="{FF2B5EF4-FFF2-40B4-BE49-F238E27FC236}">
                <a16:creationId xmlns:a16="http://schemas.microsoft.com/office/drawing/2014/main" id="{A1540C8C-6EEF-B34F-9E6E-2577665B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36" y="476672"/>
            <a:ext cx="315531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979712" y="5443402"/>
            <a:ext cx="7056784" cy="1297966"/>
          </a:xfrm>
        </p:spPr>
        <p:txBody>
          <a:bodyPr>
            <a:noAutofit/>
          </a:bodyPr>
          <a:lstStyle/>
          <a:p>
            <a:pPr algn="ctr"/>
            <a:r>
              <a:rPr lang="de-CH" sz="2400" b="1" dirty="0"/>
              <a:t>Il </a:t>
            </a:r>
            <a:r>
              <a:rPr lang="de-CH" sz="2400" b="1" dirty="0" err="1"/>
              <a:t>regno</a:t>
            </a:r>
            <a:r>
              <a:rPr lang="de-CH" sz="2400" b="1" dirty="0"/>
              <a:t> di </a:t>
            </a:r>
            <a:r>
              <a:rPr lang="de-CH" sz="2400" b="1" dirty="0" err="1"/>
              <a:t>Macedonia</a:t>
            </a:r>
            <a:r>
              <a:rPr lang="de-CH" sz="2400" b="1" dirty="0"/>
              <a:t> alla </a:t>
            </a:r>
            <a:r>
              <a:rPr lang="de-CH" sz="2400" b="1" dirty="0" err="1"/>
              <a:t>morte</a:t>
            </a:r>
            <a:r>
              <a:rPr lang="de-CH" sz="2400" b="1" dirty="0"/>
              <a:t> del </a:t>
            </a:r>
            <a:r>
              <a:rPr lang="de-CH" sz="2400" b="1" dirty="0" err="1"/>
              <a:t>padre</a:t>
            </a:r>
            <a:r>
              <a:rPr lang="de-CH" sz="2400" b="1" dirty="0"/>
              <a:t> di Alessandro </a:t>
            </a:r>
            <a:r>
              <a:rPr lang="de-CH" sz="2400" b="1" dirty="0" err="1"/>
              <a:t>Magno</a:t>
            </a:r>
            <a:r>
              <a:rPr lang="de-CH" sz="2400" b="1" dirty="0"/>
              <a:t> (Filippo II), </a:t>
            </a:r>
            <a:r>
              <a:rPr lang="de-CH" sz="2400" b="1" dirty="0" err="1"/>
              <a:t>conquistatore</a:t>
            </a:r>
            <a:r>
              <a:rPr lang="de-CH" sz="2400" b="1" dirty="0"/>
              <a:t> della </a:t>
            </a:r>
            <a:r>
              <a:rPr lang="de-CH" sz="2400" b="1" dirty="0" err="1"/>
              <a:t>Grecia</a:t>
            </a:r>
            <a:r>
              <a:rPr lang="de-CH" sz="2400" b="1" dirty="0"/>
              <a:t> </a:t>
            </a:r>
            <a:r>
              <a:rPr lang="de-CH" sz="2400" b="1" dirty="0" err="1"/>
              <a:t>nel</a:t>
            </a:r>
            <a:r>
              <a:rPr lang="de-CH" sz="2400" b="1" dirty="0"/>
              <a:t> 338 a.C. e di Olympia.</a:t>
            </a:r>
            <a:br>
              <a:rPr lang="de-CH" sz="1600" dirty="0"/>
            </a:b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303840" cy="508094"/>
          </a:xfrm>
        </p:spPr>
        <p:txBody>
          <a:bodyPr>
            <a:noAutofit/>
          </a:bodyPr>
          <a:lstStyle/>
          <a:p>
            <a:pPr algn="ctr"/>
            <a:r>
              <a:rPr lang="de-CH" sz="3700" dirty="0"/>
              <a:t>Anno 336 </a:t>
            </a:r>
            <a:r>
              <a:rPr lang="de-CH" sz="3700" dirty="0" err="1"/>
              <a:t>a.C</a:t>
            </a:r>
            <a:endParaRPr lang="fr-FR" sz="3700" dirty="0"/>
          </a:p>
        </p:txBody>
      </p:sp>
      <p:pic>
        <p:nvPicPr>
          <p:cNvPr id="7" name="Espace réservé pour une image  4" descr="992px-Map_Macedonia_336_BC-en.svg[1].png">
            <a:extLst>
              <a:ext uri="{FF2B5EF4-FFF2-40B4-BE49-F238E27FC236}">
                <a16:creationId xmlns:a16="http://schemas.microsoft.com/office/drawing/2014/main" id="{FB791120-787D-3340-8DA1-959DA5D89B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446" b="18446"/>
          <a:stretch>
            <a:fillRect/>
          </a:stretch>
        </p:blipFill>
        <p:spPr>
          <a:xfrm>
            <a:off x="228600" y="188640"/>
            <a:ext cx="8686800" cy="43891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/>
          <a:lstStyle/>
          <a:p>
            <a:pPr algn="ctr"/>
            <a:r>
              <a:rPr lang="de-CH" dirty="0"/>
              <a:t>Vita di Alessandro </a:t>
            </a:r>
            <a:r>
              <a:rPr lang="de-CH" dirty="0" err="1"/>
              <a:t>Magno</a:t>
            </a:r>
            <a:r>
              <a:rPr lang="de-CH" dirty="0"/>
              <a:t>: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67944" y="980728"/>
            <a:ext cx="4618857" cy="5760640"/>
          </a:xfrm>
          <a:noFill/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/>
              <a:t>     </a:t>
            </a:r>
          </a:p>
          <a:p>
            <a:pPr>
              <a:buNone/>
            </a:pPr>
            <a:r>
              <a:rPr lang="fr-FR" dirty="0"/>
              <a:t>           </a:t>
            </a:r>
            <a:r>
              <a:rPr lang="fr-FR" sz="6400" b="1" dirty="0">
                <a:latin typeface="+mj-lt"/>
              </a:rPr>
              <a:t>Padre</a:t>
            </a:r>
            <a:r>
              <a:rPr lang="fr-FR" sz="6400" dirty="0">
                <a:latin typeface="+mj-lt"/>
              </a:rPr>
              <a:t> 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3" tooltip="Filippo II di Macedonia"/>
              </a:rPr>
              <a:t>Filippo II di Macedonia</a:t>
            </a:r>
            <a:r>
              <a:rPr lang="fr-FR" sz="6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discendente</a:t>
            </a:r>
            <a:r>
              <a:rPr lang="fr-FR" sz="6400" dirty="0">
                <a:latin typeface="+mj-lt"/>
              </a:rPr>
              <a:t> di </a:t>
            </a:r>
            <a:r>
              <a:rPr lang="fr-FR" sz="6400" b="1" dirty="0" err="1">
                <a:latin typeface="+mj-lt"/>
              </a:rPr>
              <a:t>Eracle</a:t>
            </a:r>
            <a:r>
              <a:rPr lang="fr-FR" sz="6400" dirty="0">
                <a:latin typeface="+mj-lt"/>
              </a:rPr>
              <a:t> (</a:t>
            </a:r>
            <a:r>
              <a:rPr lang="fr-FR" sz="6400" dirty="0" err="1">
                <a:latin typeface="+mj-lt"/>
              </a:rPr>
              <a:t>eroe</a:t>
            </a:r>
            <a:r>
              <a:rPr lang="fr-FR" sz="6400" dirty="0">
                <a:latin typeface="+mj-lt"/>
              </a:rPr>
              <a:t> della </a:t>
            </a:r>
            <a:r>
              <a:rPr lang="fr-FR" sz="6400" dirty="0" err="1">
                <a:latin typeface="+mj-lt"/>
              </a:rPr>
              <a:t>mitologia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greca</a:t>
            </a:r>
            <a:r>
              <a:rPr lang="fr-FR" sz="6400" dirty="0">
                <a:latin typeface="+mj-lt"/>
              </a:rPr>
              <a:t>, </a:t>
            </a:r>
            <a:r>
              <a:rPr lang="fr-FR" sz="6400" dirty="0" err="1">
                <a:latin typeface="+mj-lt"/>
              </a:rPr>
              <a:t>famoso</a:t>
            </a:r>
            <a:r>
              <a:rPr lang="fr-FR" sz="6400" dirty="0">
                <a:latin typeface="+mj-lt"/>
              </a:rPr>
              <a:t> per la </a:t>
            </a:r>
            <a:r>
              <a:rPr lang="fr-FR" sz="6400" dirty="0" err="1">
                <a:latin typeface="+mj-lt"/>
              </a:rPr>
              <a:t>forza</a:t>
            </a:r>
            <a:r>
              <a:rPr lang="fr-FR" sz="6400" dirty="0">
                <a:latin typeface="+mj-lt"/>
              </a:rPr>
              <a:t>)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	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    </a:t>
            </a:r>
            <a:r>
              <a:rPr lang="fr-FR" sz="6400" b="1" dirty="0">
                <a:latin typeface="+mj-lt"/>
              </a:rPr>
              <a:t>Madre</a:t>
            </a:r>
            <a:r>
              <a:rPr lang="fr-FR" sz="6400" dirty="0">
                <a:latin typeface="+mj-lt"/>
              </a:rPr>
              <a:t> 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4" tooltip="Olimpiade d'Epiro"/>
              </a:rPr>
              <a:t>Olimpiade d'Epiro</a:t>
            </a:r>
            <a:r>
              <a:rPr lang="fr-FR" sz="6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discendente</a:t>
            </a:r>
            <a:r>
              <a:rPr lang="fr-FR" sz="6400" dirty="0">
                <a:latin typeface="+mj-lt"/>
              </a:rPr>
              <a:t> di </a:t>
            </a:r>
            <a:r>
              <a:rPr lang="fr-FR" sz="6400" b="1" dirty="0">
                <a:latin typeface="+mj-lt"/>
              </a:rPr>
              <a:t>Achille</a:t>
            </a:r>
            <a:r>
              <a:rPr lang="fr-FR" sz="6400" dirty="0">
                <a:latin typeface="+mj-lt"/>
              </a:rPr>
              <a:t> (</a:t>
            </a:r>
            <a:r>
              <a:rPr lang="fr-FR" sz="6400" dirty="0" err="1">
                <a:latin typeface="+mj-lt"/>
              </a:rPr>
              <a:t>eroe</a:t>
            </a:r>
            <a:r>
              <a:rPr lang="fr-FR" sz="6400" dirty="0">
                <a:latin typeface="+mj-lt"/>
              </a:rPr>
              <a:t> della </a:t>
            </a:r>
            <a:r>
              <a:rPr lang="fr-FR" sz="6400" dirty="0" err="1">
                <a:latin typeface="+mj-lt"/>
              </a:rPr>
              <a:t>mitologia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greca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nella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guerra</a:t>
            </a:r>
            <a:r>
              <a:rPr lang="fr-FR" sz="6400" dirty="0">
                <a:latin typeface="+mj-lt"/>
              </a:rPr>
              <a:t> di </a:t>
            </a:r>
            <a:r>
              <a:rPr lang="fr-FR" sz="6400" dirty="0" err="1">
                <a:latin typeface="+mj-lt"/>
              </a:rPr>
              <a:t>Troia</a:t>
            </a:r>
            <a:r>
              <a:rPr lang="fr-FR" sz="6400" dirty="0">
                <a:latin typeface="+mj-lt"/>
              </a:rPr>
              <a:t>)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 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    </a:t>
            </a:r>
            <a:r>
              <a:rPr lang="fr-FR" sz="6400" b="1" dirty="0" err="1">
                <a:latin typeface="+mj-lt"/>
              </a:rPr>
              <a:t>Governa</a:t>
            </a:r>
            <a:r>
              <a:rPr lang="fr-FR" sz="6400" dirty="0">
                <a:latin typeface="+mj-lt"/>
              </a:rPr>
              <a:t> dal 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5" tooltip="336 a.C."/>
              </a:rPr>
              <a:t>336 </a:t>
            </a:r>
            <a:r>
              <a:rPr lang="fr-FR" sz="6400" b="1" dirty="0" err="1">
                <a:solidFill>
                  <a:srgbClr val="FF0000"/>
                </a:solidFill>
                <a:latin typeface="+mj-lt"/>
                <a:hlinkClick r:id="rId5" tooltip="336 a.C."/>
              </a:rPr>
              <a:t>a.C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5" tooltip="336 a.C."/>
              </a:rPr>
              <a:t>.</a:t>
            </a:r>
            <a:r>
              <a:rPr lang="fr-FR" sz="6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6400" dirty="0">
                <a:latin typeface="+mj-lt"/>
              </a:rPr>
              <a:t>- 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6" tooltip="323 a.C."/>
              </a:rPr>
              <a:t>323 </a:t>
            </a:r>
            <a:r>
              <a:rPr lang="fr-FR" sz="6400" b="1" dirty="0" err="1">
                <a:solidFill>
                  <a:srgbClr val="FF0000"/>
                </a:solidFill>
                <a:latin typeface="+mj-lt"/>
                <a:hlinkClick r:id="rId6" tooltip="323 a.C."/>
              </a:rPr>
              <a:t>a.C</a:t>
            </a:r>
            <a:r>
              <a:rPr lang="fr-FR" sz="6400" dirty="0">
                <a:latin typeface="+mj-lt"/>
                <a:hlinkClick r:id="rId6" tooltip="323 a.C."/>
              </a:rPr>
              <a:t>.</a:t>
            </a:r>
            <a:endParaRPr lang="fr-FR" sz="6400" dirty="0">
              <a:latin typeface="+mj-lt"/>
            </a:endParaRPr>
          </a:p>
          <a:p>
            <a:pPr>
              <a:buNone/>
            </a:pPr>
            <a:r>
              <a:rPr lang="fr-FR" sz="6400" dirty="0">
                <a:latin typeface="+mj-lt"/>
              </a:rPr>
              <a:t> </a:t>
            </a:r>
            <a:br>
              <a:rPr lang="fr-FR" sz="6400" dirty="0">
                <a:latin typeface="+mj-lt"/>
              </a:rPr>
            </a:br>
            <a:r>
              <a:rPr lang="fr-FR" sz="6400" b="1" dirty="0">
                <a:latin typeface="+mj-lt"/>
              </a:rPr>
              <a:t>Amici</a:t>
            </a:r>
            <a:r>
              <a:rPr lang="fr-FR" sz="6400" dirty="0">
                <a:latin typeface="+mj-lt"/>
              </a:rPr>
              <a:t>: </a:t>
            </a:r>
            <a:r>
              <a:rPr lang="fr-FR" sz="6400" b="1" dirty="0" err="1">
                <a:latin typeface="+mj-lt"/>
              </a:rPr>
              <a:t>Efestione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amico</a:t>
            </a:r>
            <a:r>
              <a:rPr lang="fr-FR" sz="6400" dirty="0">
                <a:latin typeface="+mj-lt"/>
              </a:rPr>
              <a:t> d’</a:t>
            </a:r>
            <a:r>
              <a:rPr lang="fr-FR" sz="6400" dirty="0" err="1">
                <a:latin typeface="+mj-lt"/>
              </a:rPr>
              <a:t>infanzia</a:t>
            </a:r>
            <a:r>
              <a:rPr lang="fr-FR" sz="6400" dirty="0">
                <a:latin typeface="+mj-lt"/>
              </a:rPr>
              <a:t> e </a:t>
            </a:r>
            <a:r>
              <a:rPr lang="fr-FR" sz="6400" dirty="0" err="1">
                <a:latin typeface="+mj-lt"/>
              </a:rPr>
              <a:t>suo</a:t>
            </a:r>
            <a:r>
              <a:rPr lang="fr-FR" sz="6400" dirty="0">
                <a:latin typeface="+mj-lt"/>
              </a:rPr>
              <a:t> grand </a:t>
            </a:r>
            <a:r>
              <a:rPr lang="fr-FR" sz="6400" dirty="0" err="1">
                <a:latin typeface="+mj-lt"/>
              </a:rPr>
              <a:t>visir</a:t>
            </a:r>
            <a:r>
              <a:rPr lang="fr-FR" sz="6400" dirty="0">
                <a:latin typeface="+mj-lt"/>
              </a:rPr>
              <a:t> e </a:t>
            </a:r>
            <a:r>
              <a:rPr lang="fr-FR" sz="6400" b="1" dirty="0" err="1">
                <a:latin typeface="+mj-lt"/>
              </a:rPr>
              <a:t>Bucefalo</a:t>
            </a:r>
            <a:r>
              <a:rPr lang="fr-FR" sz="6400" b="1" dirty="0">
                <a:latin typeface="+mj-lt"/>
              </a:rPr>
              <a:t> </a:t>
            </a:r>
            <a:r>
              <a:rPr lang="fr-FR" sz="6400" dirty="0">
                <a:latin typeface="+mj-lt"/>
              </a:rPr>
              <a:t>il </a:t>
            </a:r>
            <a:r>
              <a:rPr lang="fr-FR" sz="6400" dirty="0" err="1">
                <a:latin typeface="+mj-lt"/>
              </a:rPr>
              <a:t>suo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cavallo</a:t>
            </a:r>
            <a:endParaRPr lang="de-CH" sz="6400" dirty="0">
              <a:latin typeface="+mj-lt"/>
            </a:endParaRPr>
          </a:p>
          <a:p>
            <a:pPr>
              <a:buNone/>
            </a:pPr>
            <a:endParaRPr lang="de-CH" sz="6400" dirty="0">
              <a:latin typeface="+mj-lt"/>
            </a:endParaRPr>
          </a:p>
          <a:p>
            <a:pPr>
              <a:buNone/>
            </a:pPr>
            <a:r>
              <a:rPr lang="de-CH" sz="6400" dirty="0">
                <a:latin typeface="+mj-lt"/>
              </a:rPr>
              <a:t>	</a:t>
            </a:r>
            <a:r>
              <a:rPr lang="fr-FR" sz="6400" b="1" dirty="0" err="1">
                <a:latin typeface="+mj-lt"/>
              </a:rPr>
              <a:t>Nascita</a:t>
            </a:r>
            <a:r>
              <a:rPr lang="fr-FR" sz="6400" dirty="0">
                <a:latin typeface="+mj-lt"/>
              </a:rPr>
              <a:t> a 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7" tooltip="Pella (città antica)"/>
              </a:rPr>
              <a:t>Pella</a:t>
            </a:r>
            <a:r>
              <a:rPr lang="fr-FR" sz="6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6400" dirty="0">
                <a:latin typeface="+mj-lt"/>
              </a:rPr>
              <a:t>il 20 o 21 </a:t>
            </a:r>
            <a:r>
              <a:rPr lang="fr-FR" sz="6400" dirty="0" err="1">
                <a:latin typeface="+mj-lt"/>
              </a:rPr>
              <a:t>luglio</a:t>
            </a:r>
            <a:r>
              <a:rPr lang="fr-FR" sz="6400" dirty="0">
                <a:latin typeface="+mj-lt"/>
              </a:rPr>
              <a:t> </a:t>
            </a:r>
            <a:r>
              <a:rPr lang="fr-FR" sz="6400" b="1" dirty="0">
                <a:latin typeface="+mj-lt"/>
                <a:hlinkClick r:id="rId8" tooltip="356 a.C."/>
              </a:rPr>
              <a:t>356 a.C</a:t>
            </a:r>
            <a:r>
              <a:rPr lang="fr-FR" sz="6400" dirty="0">
                <a:latin typeface="+mj-lt"/>
                <a:hlinkClick r:id="rId8" tooltip="356 a.C."/>
              </a:rPr>
              <a:t>.</a:t>
            </a:r>
            <a:r>
              <a:rPr lang="fr-FR" sz="6400" dirty="0">
                <a:latin typeface="+mj-lt"/>
              </a:rPr>
              <a:t> 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	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	</a:t>
            </a:r>
            <a:r>
              <a:rPr lang="fr-FR" sz="6400" b="1" dirty="0">
                <a:latin typeface="+mj-lt"/>
              </a:rPr>
              <a:t>Morte</a:t>
            </a:r>
            <a:r>
              <a:rPr lang="fr-FR" sz="6400" dirty="0">
                <a:latin typeface="+mj-lt"/>
              </a:rPr>
              <a:t> a </a:t>
            </a:r>
            <a:r>
              <a:rPr lang="fr-FR" sz="6400" b="1" dirty="0">
                <a:latin typeface="+mj-lt"/>
                <a:hlinkClick r:id="rId9" tooltip="Babilonia"/>
              </a:rPr>
              <a:t>Babilonia</a:t>
            </a:r>
            <a:r>
              <a:rPr lang="fr-FR" sz="6400" dirty="0">
                <a:latin typeface="+mj-lt"/>
              </a:rPr>
              <a:t>, il 10 o 11 </a:t>
            </a:r>
            <a:r>
              <a:rPr lang="fr-FR" sz="6400" dirty="0" err="1">
                <a:latin typeface="+mj-lt"/>
              </a:rPr>
              <a:t>giugno</a:t>
            </a:r>
            <a:r>
              <a:rPr lang="fr-FR" sz="6400" dirty="0">
                <a:latin typeface="+mj-lt"/>
              </a:rPr>
              <a:t> </a:t>
            </a:r>
            <a:r>
              <a:rPr lang="fr-FR" sz="6400" b="1" dirty="0">
                <a:latin typeface="+mj-lt"/>
                <a:hlinkClick r:id="rId6" tooltip="323 a.C."/>
              </a:rPr>
              <a:t>323 a.C.</a:t>
            </a:r>
            <a:r>
              <a:rPr lang="fr-FR" sz="6400" b="1" dirty="0">
                <a:latin typeface="+mj-lt"/>
              </a:rPr>
              <a:t>  </a:t>
            </a:r>
            <a:r>
              <a:rPr lang="fr-FR" sz="6400" dirty="0">
                <a:latin typeface="+mj-lt"/>
              </a:rPr>
              <a:t>a 33 </a:t>
            </a:r>
            <a:r>
              <a:rPr lang="fr-FR" sz="6400" dirty="0" err="1">
                <a:latin typeface="+mj-lt"/>
              </a:rPr>
              <a:t>anni</a:t>
            </a:r>
            <a:r>
              <a:rPr lang="fr-FR" sz="6400" dirty="0">
                <a:latin typeface="+mj-lt"/>
              </a:rPr>
              <a:t>, a causa di </a:t>
            </a:r>
            <a:r>
              <a:rPr lang="fr-FR" sz="6400" dirty="0" err="1">
                <a:latin typeface="+mj-lt"/>
              </a:rPr>
              <a:t>una</a:t>
            </a:r>
            <a:r>
              <a:rPr lang="fr-FR" sz="6400" dirty="0">
                <a:latin typeface="+mj-lt"/>
              </a:rPr>
              <a:t> </a:t>
            </a:r>
            <a:r>
              <a:rPr lang="fr-FR" sz="6400" dirty="0" err="1">
                <a:latin typeface="+mj-lt"/>
              </a:rPr>
              <a:t>febbre</a:t>
            </a:r>
            <a:r>
              <a:rPr lang="fr-FR" sz="6400" dirty="0">
                <a:latin typeface="+mj-lt"/>
              </a:rPr>
              <a:t> o per </a:t>
            </a:r>
            <a:r>
              <a:rPr lang="fr-FR" sz="6400" dirty="0" err="1">
                <a:latin typeface="+mj-lt"/>
              </a:rPr>
              <a:t>avvelenamento</a:t>
            </a:r>
            <a:r>
              <a:rPr lang="fr-FR" sz="6400" dirty="0">
                <a:latin typeface="+mj-lt"/>
              </a:rPr>
              <a:t>.</a:t>
            </a:r>
          </a:p>
          <a:p>
            <a:pPr>
              <a:buNone/>
            </a:pPr>
            <a:endParaRPr lang="fr-FR" sz="6400" dirty="0">
              <a:latin typeface="+mj-lt"/>
            </a:endParaRPr>
          </a:p>
          <a:p>
            <a:pPr>
              <a:buNone/>
            </a:pPr>
            <a:r>
              <a:rPr lang="fr-FR" sz="6400" dirty="0">
                <a:latin typeface="+mj-lt"/>
              </a:rPr>
              <a:t>	</a:t>
            </a:r>
            <a:r>
              <a:rPr lang="fr-FR" sz="6400" b="1" dirty="0" err="1">
                <a:latin typeface="+mj-lt"/>
              </a:rPr>
              <a:t>Sepoltura</a:t>
            </a:r>
            <a:r>
              <a:rPr lang="fr-FR" sz="6400" b="1" dirty="0">
                <a:latin typeface="+mj-lt"/>
              </a:rPr>
              <a:t> ad </a:t>
            </a:r>
            <a:r>
              <a:rPr lang="fr-FR" sz="6400" b="1" dirty="0">
                <a:latin typeface="+mj-lt"/>
                <a:hlinkClick r:id="rId10" tooltip="Alessandria d'Egitto"/>
              </a:rPr>
              <a:t>Alessandria d'Egitto</a:t>
            </a:r>
            <a:r>
              <a:rPr lang="fr-FR" sz="6400" b="1" dirty="0">
                <a:latin typeface="+mj-lt"/>
              </a:rPr>
              <a:t>.</a:t>
            </a:r>
          </a:p>
          <a:p>
            <a:pPr>
              <a:buNone/>
            </a:pPr>
            <a:r>
              <a:rPr lang="fr-FR" sz="6400" b="1" dirty="0">
                <a:latin typeface="+mj-lt"/>
              </a:rPr>
              <a:t> 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	</a:t>
            </a:r>
            <a:r>
              <a:rPr lang="fr-FR" sz="6400" b="1" dirty="0" err="1">
                <a:latin typeface="+mj-lt"/>
              </a:rPr>
              <a:t>Sposò</a:t>
            </a:r>
            <a:r>
              <a:rPr lang="fr-FR" sz="6400" b="1" dirty="0">
                <a:latin typeface="+mj-lt"/>
              </a:rPr>
              <a:t> 3 donne </a:t>
            </a:r>
            <a:r>
              <a:rPr lang="fr-FR" sz="6400" b="1" dirty="0" err="1">
                <a:latin typeface="+mj-lt"/>
              </a:rPr>
              <a:t>persiane</a:t>
            </a:r>
            <a:r>
              <a:rPr lang="fr-FR" sz="6400" b="1" dirty="0">
                <a:latin typeface="+mj-lt"/>
              </a:rPr>
              <a:t>: </a:t>
            </a:r>
            <a:r>
              <a:rPr lang="fr-FR" sz="6400" b="1" dirty="0">
                <a:solidFill>
                  <a:srgbClr val="FF0000"/>
                </a:solidFill>
                <a:latin typeface="+mj-lt"/>
                <a:hlinkClick r:id="rId11" tooltip="Rossane"/>
              </a:rPr>
              <a:t>Rossane</a:t>
            </a:r>
            <a:r>
              <a:rPr lang="fr-FR" sz="6400" b="1" dirty="0">
                <a:latin typeface="+mj-lt"/>
              </a:rPr>
              <a:t>, </a:t>
            </a:r>
            <a:r>
              <a:rPr lang="fr-FR" sz="6400" b="1" dirty="0">
                <a:latin typeface="+mj-lt"/>
                <a:hlinkClick r:id="rId12" tooltip="Statira II"/>
              </a:rPr>
              <a:t>Statira II</a:t>
            </a:r>
            <a:r>
              <a:rPr lang="fr-FR" sz="6400" b="1" dirty="0">
                <a:latin typeface="+mj-lt"/>
              </a:rPr>
              <a:t> </a:t>
            </a:r>
            <a:r>
              <a:rPr lang="fr-FR" sz="6400" dirty="0">
                <a:latin typeface="+mj-lt"/>
              </a:rPr>
              <a:t>(</a:t>
            </a:r>
            <a:r>
              <a:rPr lang="fr-FR" sz="6400" dirty="0" err="1">
                <a:latin typeface="+mj-lt"/>
              </a:rPr>
              <a:t>figlia</a:t>
            </a:r>
            <a:r>
              <a:rPr lang="fr-FR" sz="6400" dirty="0">
                <a:latin typeface="+mj-lt"/>
              </a:rPr>
              <a:t> di Dario III) e </a:t>
            </a:r>
            <a:r>
              <a:rPr lang="fr-FR" sz="6400" b="1" dirty="0" err="1">
                <a:solidFill>
                  <a:schemeClr val="accent3"/>
                </a:solidFill>
                <a:latin typeface="+mj-lt"/>
              </a:rPr>
              <a:t>Parisatide</a:t>
            </a:r>
            <a:r>
              <a:rPr lang="fr-FR" sz="6400" b="1" dirty="0">
                <a:solidFill>
                  <a:schemeClr val="accent3"/>
                </a:solidFill>
                <a:latin typeface="+mj-lt"/>
              </a:rPr>
              <a:t>.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     </a:t>
            </a:r>
          </a:p>
          <a:p>
            <a:pPr>
              <a:buNone/>
            </a:pPr>
            <a:r>
              <a:rPr lang="fr-FR" sz="6400" dirty="0">
                <a:latin typeface="+mj-lt"/>
              </a:rPr>
              <a:t>    </a:t>
            </a:r>
            <a:r>
              <a:rPr lang="fr-FR" sz="6400" b="1" dirty="0" err="1">
                <a:latin typeface="+mj-lt"/>
              </a:rPr>
              <a:t>Figli</a:t>
            </a:r>
            <a:r>
              <a:rPr lang="fr-FR" sz="6400" b="1" dirty="0">
                <a:latin typeface="+mj-lt"/>
              </a:rPr>
              <a:t>: </a:t>
            </a:r>
            <a:r>
              <a:rPr lang="fr-FR" sz="6400" b="1" dirty="0">
                <a:latin typeface="+mj-lt"/>
                <a:hlinkClick r:id="rId13" tooltip="Eracle di Macedonia"/>
              </a:rPr>
              <a:t>Eracle di Macedonia</a:t>
            </a:r>
            <a:r>
              <a:rPr lang="fr-FR" sz="6400" b="1" dirty="0">
                <a:latin typeface="+mj-lt"/>
              </a:rPr>
              <a:t> </a:t>
            </a:r>
            <a:r>
              <a:rPr lang="fr-FR" sz="6400" dirty="0">
                <a:latin typeface="+mj-lt"/>
              </a:rPr>
              <a:t>(da </a:t>
            </a:r>
            <a:r>
              <a:rPr lang="fr-FR" sz="6400" b="1" dirty="0">
                <a:latin typeface="+mj-lt"/>
                <a:hlinkClick r:id="rId14" tooltip="Barsine"/>
              </a:rPr>
              <a:t>Barsine</a:t>
            </a:r>
            <a:r>
              <a:rPr lang="fr-FR" sz="6400" dirty="0">
                <a:latin typeface="+mj-lt"/>
              </a:rPr>
              <a:t>, non </a:t>
            </a:r>
            <a:r>
              <a:rPr lang="fr-FR" sz="6400" dirty="0" err="1">
                <a:latin typeface="+mj-lt"/>
              </a:rPr>
              <a:t>riconosciuto</a:t>
            </a:r>
            <a:r>
              <a:rPr lang="fr-FR" sz="6400" dirty="0">
                <a:latin typeface="+mj-lt"/>
              </a:rPr>
              <a:t>) e </a:t>
            </a:r>
            <a:r>
              <a:rPr lang="fr-FR" sz="6400" b="1" dirty="0">
                <a:latin typeface="+mj-lt"/>
                <a:hlinkClick r:id="rId15" tooltip="Alessandro IV di Macedonia"/>
              </a:rPr>
              <a:t>Alessandro IV di Macedonia</a:t>
            </a:r>
            <a:r>
              <a:rPr lang="fr-FR" sz="6400" dirty="0">
                <a:latin typeface="+mj-lt"/>
              </a:rPr>
              <a:t> (da </a:t>
            </a:r>
            <a:r>
              <a:rPr lang="fr-FR" sz="6400" b="1" dirty="0">
                <a:latin typeface="+mj-lt"/>
                <a:hlinkClick r:id="rId11" tooltip="Rossane"/>
              </a:rPr>
              <a:t>Rossane</a:t>
            </a:r>
            <a:r>
              <a:rPr lang="fr-FR" sz="6400" dirty="0">
                <a:latin typeface="+mj-lt"/>
              </a:rPr>
              <a:t>).</a:t>
            </a:r>
          </a:p>
          <a:p>
            <a:pPr>
              <a:buNone/>
            </a:pPr>
            <a:endParaRPr lang="fr-FR" sz="6400" dirty="0">
              <a:latin typeface="+mj-lt"/>
            </a:endParaRPr>
          </a:p>
          <a:p>
            <a:pPr>
              <a:buNone/>
            </a:pPr>
            <a:r>
              <a:rPr lang="de-CH" sz="6400" dirty="0">
                <a:latin typeface="+mj-lt"/>
              </a:rPr>
              <a:t>      </a:t>
            </a:r>
            <a:endParaRPr lang="fr-FR" sz="6400" b="1" dirty="0">
              <a:latin typeface="+mj-lt"/>
            </a:endParaRPr>
          </a:p>
        </p:txBody>
      </p:sp>
      <p:pic>
        <p:nvPicPr>
          <p:cNvPr id="8" name="Espace réservé du contenu 6" descr="alessandro_magno_bronzo_lb47_px800[1].jpg">
            <a:extLst>
              <a:ext uri="{FF2B5EF4-FFF2-40B4-BE49-F238E27FC236}">
                <a16:creationId xmlns:a16="http://schemas.microsoft.com/office/drawing/2014/main" id="{9D1E0B50-03B5-5D44-8FB5-84A474E5BA0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16" cstate="print"/>
          <a:stretch>
            <a:fillRect/>
          </a:stretch>
        </p:blipFill>
        <p:spPr>
          <a:xfrm>
            <a:off x="1115616" y="1700808"/>
            <a:ext cx="2592288" cy="44644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3700" dirty="0" err="1"/>
              <a:t>Istruzione</a:t>
            </a:r>
            <a:r>
              <a:rPr lang="de-CH" sz="3700" dirty="0"/>
              <a:t> di Alessandro</a:t>
            </a:r>
            <a:endParaRPr lang="fr-FR" sz="37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75476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de-CH" dirty="0" err="1"/>
              <a:t>Aristotele</a:t>
            </a:r>
            <a:r>
              <a:rPr lang="de-CH" dirty="0"/>
              <a:t> </a:t>
            </a:r>
            <a:r>
              <a:rPr lang="de-CH" dirty="0" err="1"/>
              <a:t>nell’affresco</a:t>
            </a:r>
            <a:r>
              <a:rPr lang="de-CH" dirty="0"/>
              <a:t> di </a:t>
            </a:r>
            <a:r>
              <a:rPr lang="de-CH" dirty="0" err="1"/>
              <a:t>Raffaelle</a:t>
            </a:r>
            <a:r>
              <a:rPr lang="de-CH" dirty="0"/>
              <a:t> </a:t>
            </a:r>
            <a:r>
              <a:rPr lang="de-CH" dirty="0" err="1"/>
              <a:t>Sanzio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700808"/>
            <a:ext cx="4968552" cy="3685249"/>
          </a:xfrm>
        </p:spPr>
        <p:txBody>
          <a:bodyPr>
            <a:noAutofit/>
          </a:bodyPr>
          <a:lstStyle/>
          <a:p>
            <a:r>
              <a:rPr lang="it-IT" b="1" dirty="0">
                <a:latin typeface="+mj-lt"/>
              </a:rPr>
              <a:t>Politicamente e militarmente fu istruito dal padre. </a:t>
            </a:r>
          </a:p>
          <a:p>
            <a:r>
              <a:rPr lang="it-IT" b="1" dirty="0">
                <a:latin typeface="+mj-lt"/>
              </a:rPr>
              <a:t>Il suo maestro intellettuale fu invece il filosofo greco Aristotele, che lo avvicinò alla lettura dei grandi poemi omerici e lo fece appassionare alla cultura greca trasmettendogli l'idea della superiorità dei Greci sui popoli barbari ed in particolare sui Persiani</a:t>
            </a:r>
            <a:r>
              <a:rPr lang="it-IT" dirty="0">
                <a:latin typeface="+mj-lt"/>
              </a:rPr>
              <a:t>.</a:t>
            </a:r>
            <a:endParaRPr lang="fr-FR" dirty="0">
              <a:latin typeface="+mj-lt"/>
            </a:endParaRPr>
          </a:p>
        </p:txBody>
      </p:sp>
      <p:pic>
        <p:nvPicPr>
          <p:cNvPr id="8" name="Espace réservé du contenu 6" descr="aristotele_200x300[1].jpg">
            <a:extLst>
              <a:ext uri="{FF2B5EF4-FFF2-40B4-BE49-F238E27FC236}">
                <a16:creationId xmlns:a16="http://schemas.microsoft.com/office/drawing/2014/main" id="{FD25DC12-9DF5-514F-B761-F6670E80271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82080" y="2114682"/>
            <a:ext cx="1905000" cy="2857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403648" y="4149080"/>
            <a:ext cx="6900384" cy="2708920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CH" sz="5500" b="1" dirty="0"/>
          </a:p>
          <a:p>
            <a:pPr algn="ctr"/>
            <a:r>
              <a:rPr lang="de-CH" sz="9600" b="1" dirty="0"/>
              <a:t>Alessandro </a:t>
            </a:r>
            <a:r>
              <a:rPr lang="de-CH" sz="9600" b="1" dirty="0" err="1"/>
              <a:t>Magno</a:t>
            </a:r>
            <a:r>
              <a:rPr lang="de-CH" sz="9600" b="1" dirty="0"/>
              <a:t>, cioè </a:t>
            </a:r>
            <a:r>
              <a:rPr lang="de-CH" sz="9600" b="1" dirty="0" err="1"/>
              <a:t>il</a:t>
            </a:r>
            <a:r>
              <a:rPr lang="de-CH" sz="9600" b="1" dirty="0"/>
              <a:t> Grande, </a:t>
            </a:r>
            <a:r>
              <a:rPr lang="de-CH" sz="9600" b="1" dirty="0" err="1"/>
              <a:t>era</a:t>
            </a:r>
            <a:r>
              <a:rPr lang="de-CH" sz="9600" b="1" dirty="0"/>
              <a:t> </a:t>
            </a:r>
            <a:r>
              <a:rPr lang="de-CH" sz="9600" b="1" dirty="0" err="1"/>
              <a:t>un</a:t>
            </a:r>
            <a:r>
              <a:rPr lang="de-CH" sz="9600" b="1" dirty="0"/>
              <a:t> </a:t>
            </a:r>
            <a:r>
              <a:rPr lang="de-CH" sz="9600" b="1" dirty="0" err="1"/>
              <a:t>soldato</a:t>
            </a:r>
            <a:r>
              <a:rPr lang="de-CH" sz="9600" b="1" dirty="0"/>
              <a:t> </a:t>
            </a:r>
            <a:r>
              <a:rPr lang="de-CH" sz="9600" b="1" dirty="0" err="1"/>
              <a:t>valoroso</a:t>
            </a:r>
            <a:r>
              <a:rPr lang="de-CH" sz="9600" b="1" dirty="0"/>
              <a:t> e </a:t>
            </a:r>
            <a:r>
              <a:rPr lang="de-CH" sz="9600" b="1" dirty="0" err="1"/>
              <a:t>un</a:t>
            </a:r>
            <a:r>
              <a:rPr lang="de-CH" sz="9600" b="1" dirty="0"/>
              <a:t> brillante </a:t>
            </a:r>
            <a:r>
              <a:rPr lang="de-CH" sz="9600" b="1" dirty="0" err="1"/>
              <a:t>condottiero</a:t>
            </a:r>
            <a:r>
              <a:rPr lang="de-CH" sz="9600" b="1" dirty="0"/>
              <a:t>.</a:t>
            </a:r>
          </a:p>
          <a:p>
            <a:pPr algn="ctr"/>
            <a:r>
              <a:rPr lang="de-CH" sz="9600" b="1" dirty="0" err="1"/>
              <a:t>Guidò</a:t>
            </a:r>
            <a:r>
              <a:rPr lang="de-CH" sz="9600" b="1" dirty="0"/>
              <a:t> </a:t>
            </a:r>
            <a:r>
              <a:rPr lang="de-CH" sz="9600" b="1" dirty="0" err="1"/>
              <a:t>il</a:t>
            </a:r>
            <a:r>
              <a:rPr lang="de-CH" sz="9600" b="1" dirty="0"/>
              <a:t> </a:t>
            </a:r>
            <a:r>
              <a:rPr lang="de-CH" sz="9600" b="1" dirty="0" err="1"/>
              <a:t>suo</a:t>
            </a:r>
            <a:r>
              <a:rPr lang="de-CH" sz="9600" b="1" dirty="0"/>
              <a:t> </a:t>
            </a:r>
            <a:r>
              <a:rPr lang="de-CH" sz="9600" b="1" dirty="0" err="1"/>
              <a:t>esercito</a:t>
            </a:r>
            <a:r>
              <a:rPr lang="de-CH" sz="9600" b="1" dirty="0"/>
              <a:t> per più di 32’000 Km.</a:t>
            </a:r>
          </a:p>
          <a:p>
            <a:pPr algn="ctr"/>
            <a:r>
              <a:rPr lang="de-CH" sz="9600" b="1" dirty="0" err="1"/>
              <a:t>Creò</a:t>
            </a:r>
            <a:r>
              <a:rPr lang="de-CH" sz="9600" b="1" dirty="0"/>
              <a:t> </a:t>
            </a:r>
            <a:r>
              <a:rPr lang="de-CH" sz="9600" b="1" dirty="0" err="1"/>
              <a:t>il</a:t>
            </a:r>
            <a:r>
              <a:rPr lang="de-CH" sz="9600" b="1" dirty="0"/>
              <a:t> più </a:t>
            </a:r>
            <a:r>
              <a:rPr lang="de-CH" sz="9600" b="1" dirty="0" err="1"/>
              <a:t>grande</a:t>
            </a:r>
            <a:r>
              <a:rPr lang="de-CH" sz="9600" b="1" dirty="0"/>
              <a:t> </a:t>
            </a:r>
            <a:r>
              <a:rPr lang="de-CH" sz="9600" b="1" dirty="0" err="1"/>
              <a:t>impero</a:t>
            </a:r>
            <a:r>
              <a:rPr lang="de-CH" sz="9600" b="1" dirty="0"/>
              <a:t> del </a:t>
            </a:r>
            <a:r>
              <a:rPr lang="de-CH" sz="9600" b="1" dirty="0" err="1"/>
              <a:t>mondo</a:t>
            </a:r>
            <a:r>
              <a:rPr lang="de-CH" sz="9600" b="1" dirty="0"/>
              <a:t> </a:t>
            </a:r>
            <a:r>
              <a:rPr lang="de-CH" sz="9600" b="1" dirty="0" err="1"/>
              <a:t>antico</a:t>
            </a:r>
            <a:r>
              <a:rPr lang="de-CH" sz="9600" b="1" dirty="0"/>
              <a:t>.</a:t>
            </a:r>
          </a:p>
          <a:p>
            <a:pPr algn="ctr"/>
            <a:r>
              <a:rPr lang="it-IT" sz="9600" b="1" dirty="0"/>
              <a:t>Conquistò  l’Egitto, l’Impero persiano  fino alle foci dell’Indo in solo 12 anni</a:t>
            </a:r>
            <a:r>
              <a:rPr lang="it-IT" sz="7400" b="1" dirty="0"/>
              <a:t>.</a:t>
            </a:r>
            <a:endParaRPr lang="fr-FR" sz="7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3645024"/>
            <a:ext cx="8075432" cy="648072"/>
          </a:xfrm>
          <a:ln w="952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CH" sz="3700" b="1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de-CH" sz="3700" b="1" dirty="0" err="1">
                <a:solidFill>
                  <a:schemeClr val="tx2">
                    <a:lumMod val="75000"/>
                  </a:schemeClr>
                </a:solidFill>
              </a:rPr>
              <a:t>conquiste</a:t>
            </a:r>
            <a:r>
              <a:rPr lang="de-CH" sz="3700" b="1" dirty="0">
                <a:solidFill>
                  <a:schemeClr val="tx2">
                    <a:lumMod val="75000"/>
                  </a:schemeClr>
                </a:solidFill>
              </a:rPr>
              <a:t> di Alessandro</a:t>
            </a:r>
            <a:endParaRPr lang="fr-FR" sz="3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Espace réservé du contenu 4" descr="th[5].jpg">
            <a:extLst>
              <a:ext uri="{FF2B5EF4-FFF2-40B4-BE49-F238E27FC236}">
                <a16:creationId xmlns:a16="http://schemas.microsoft.com/office/drawing/2014/main" id="{0888FEA1-8222-C346-BD33-18C9AD8C62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734" b="11734"/>
          <a:stretch>
            <a:fillRect/>
          </a:stretch>
        </p:blipFill>
        <p:spPr>
          <a:xfrm>
            <a:off x="228600" y="189968"/>
            <a:ext cx="8686800" cy="35990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>
                <a:hlinkClick r:id="rId2"/>
              </a:rPr>
              <a:t>«Io sono Alessandro e come il cielo non contiene due soli l'Asia non conterrà due re.» </a:t>
            </a:r>
            <a:endParaRPr lang="fr-FR" sz="24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3700" b="1" dirty="0" err="1"/>
              <a:t>Frase</a:t>
            </a:r>
            <a:r>
              <a:rPr lang="de-CH" sz="3700" b="1" dirty="0"/>
              <a:t> più </a:t>
            </a:r>
            <a:r>
              <a:rPr lang="de-CH" sz="3700" b="1" dirty="0" err="1"/>
              <a:t>famosa</a:t>
            </a:r>
            <a:r>
              <a:rPr lang="de-CH" sz="3700" b="1" dirty="0"/>
              <a:t> di Alessandro</a:t>
            </a:r>
            <a:endParaRPr lang="fr-FR" sz="3700" b="1" dirty="0"/>
          </a:p>
        </p:txBody>
      </p:sp>
      <p:pic>
        <p:nvPicPr>
          <p:cNvPr id="7" name="Espace réservé pour une image  4" descr="qw1[1].jpg">
            <a:extLst>
              <a:ext uri="{FF2B5EF4-FFF2-40B4-BE49-F238E27FC236}">
                <a16:creationId xmlns:a16="http://schemas.microsoft.com/office/drawing/2014/main" id="{5C6F3978-F30A-F440-9E31-3B5E5DE156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337" b="5337"/>
          <a:stretch>
            <a:fillRect/>
          </a:stretch>
        </p:blipFill>
        <p:spPr>
          <a:xfrm>
            <a:off x="228600" y="189968"/>
            <a:ext cx="8686800" cy="43891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600" y="4653136"/>
            <a:ext cx="8591872" cy="1944216"/>
          </a:xfrm>
        </p:spPr>
        <p:txBody>
          <a:bodyPr>
            <a:noAutofit/>
          </a:bodyPr>
          <a:lstStyle/>
          <a:p>
            <a:pPr algn="ctr"/>
            <a:r>
              <a:rPr lang="de-CH" sz="3700" dirty="0">
                <a:solidFill>
                  <a:schemeClr val="tx2">
                    <a:lumMod val="50000"/>
                  </a:schemeClr>
                </a:solidFill>
              </a:rPr>
              <a:t>Anni 336-323 a.C. </a:t>
            </a:r>
            <a:br>
              <a:rPr lang="de-CH" sz="3700" dirty="0">
                <a:solidFill>
                  <a:schemeClr val="tx1"/>
                </a:solidFill>
              </a:rPr>
            </a:br>
            <a:r>
              <a:rPr lang="de-CH" sz="3700" dirty="0">
                <a:solidFill>
                  <a:schemeClr val="tx1"/>
                </a:solidFill>
              </a:rPr>
              <a:t>Il </a:t>
            </a:r>
            <a:r>
              <a:rPr lang="de-CH" sz="3700" dirty="0" err="1">
                <a:solidFill>
                  <a:schemeClr val="tx1"/>
                </a:solidFill>
              </a:rPr>
              <a:t>regno</a:t>
            </a:r>
            <a:r>
              <a:rPr lang="de-CH" sz="3700" dirty="0">
                <a:solidFill>
                  <a:schemeClr val="tx1"/>
                </a:solidFill>
              </a:rPr>
              <a:t> </a:t>
            </a:r>
            <a:r>
              <a:rPr lang="de-CH" sz="3700" dirty="0" err="1">
                <a:solidFill>
                  <a:schemeClr val="tx1"/>
                </a:solidFill>
              </a:rPr>
              <a:t>conquistato</a:t>
            </a:r>
            <a:r>
              <a:rPr lang="de-CH" sz="3700" dirty="0">
                <a:solidFill>
                  <a:schemeClr val="tx1"/>
                </a:solidFill>
              </a:rPr>
              <a:t> </a:t>
            </a:r>
            <a:br>
              <a:rPr lang="de-CH" sz="3700" dirty="0">
                <a:solidFill>
                  <a:schemeClr val="tx1"/>
                </a:solidFill>
              </a:rPr>
            </a:br>
            <a:r>
              <a:rPr lang="de-CH" sz="3700" dirty="0">
                <a:solidFill>
                  <a:schemeClr val="tx1"/>
                </a:solidFill>
              </a:rPr>
              <a:t>da Alessandro </a:t>
            </a:r>
            <a:r>
              <a:rPr lang="de-CH" sz="3700" dirty="0" err="1">
                <a:solidFill>
                  <a:schemeClr val="tx1"/>
                </a:solidFill>
              </a:rPr>
              <a:t>Magno</a:t>
            </a:r>
            <a:r>
              <a:rPr lang="de-CH" sz="3700" dirty="0">
                <a:solidFill>
                  <a:schemeClr val="tx1"/>
                </a:solidFill>
              </a:rPr>
              <a:t> </a:t>
            </a:r>
            <a:br>
              <a:rPr lang="de-CH" sz="3700" dirty="0">
                <a:solidFill>
                  <a:schemeClr val="tx1"/>
                </a:solidFill>
              </a:rPr>
            </a:br>
            <a:endParaRPr lang="fr-FR" sz="37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upload.wikimedia.org/wikipedia/commons/thumb/4/40/MacedonEmpire.jpg/1920px-MacedonEmpire.jpg">
            <a:extLst>
              <a:ext uri="{FF2B5EF4-FFF2-40B4-BE49-F238E27FC236}">
                <a16:creationId xmlns:a16="http://schemas.microsoft.com/office/drawing/2014/main" id="{F010F987-C8B5-A349-BF31-1C1456935EF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672" r="2672"/>
          <a:stretch>
            <a:fillRect/>
          </a:stretch>
        </p:blipFill>
        <p:spPr bwMode="auto">
          <a:xfrm>
            <a:off x="228600" y="189968"/>
            <a:ext cx="8686800" cy="4389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608" y="4865122"/>
            <a:ext cx="7338932" cy="1372190"/>
          </a:xfrm>
        </p:spPr>
        <p:txBody>
          <a:bodyPr>
            <a:noAutofit/>
          </a:bodyPr>
          <a:lstStyle/>
          <a:p>
            <a:pPr algn="ctr"/>
            <a:r>
              <a:rPr lang="de-CH" sz="2400" b="1" dirty="0">
                <a:solidFill>
                  <a:schemeClr val="tx1"/>
                </a:solidFill>
              </a:rPr>
              <a:t>Alla </a:t>
            </a:r>
            <a:r>
              <a:rPr lang="de-CH" sz="2400" b="1" dirty="0" err="1">
                <a:solidFill>
                  <a:schemeClr val="tx1"/>
                </a:solidFill>
              </a:rPr>
              <a:t>morte</a:t>
            </a:r>
            <a:r>
              <a:rPr lang="de-CH" sz="2400" b="1" dirty="0">
                <a:solidFill>
                  <a:schemeClr val="tx1"/>
                </a:solidFill>
              </a:rPr>
              <a:t> del </a:t>
            </a:r>
            <a:r>
              <a:rPr lang="de-CH" sz="2400" b="1" dirty="0" err="1">
                <a:solidFill>
                  <a:schemeClr val="tx1"/>
                </a:solidFill>
              </a:rPr>
              <a:t>padre</a:t>
            </a:r>
            <a:r>
              <a:rPr lang="de-CH" sz="2400" b="1" dirty="0">
                <a:solidFill>
                  <a:schemeClr val="tx1"/>
                </a:solidFill>
              </a:rPr>
              <a:t> </a:t>
            </a:r>
            <a:r>
              <a:rPr lang="de-CH" sz="2400" b="1" dirty="0" err="1">
                <a:solidFill>
                  <a:schemeClr val="tx1"/>
                </a:solidFill>
              </a:rPr>
              <a:t>unifica</a:t>
            </a:r>
            <a:r>
              <a:rPr lang="de-CH" sz="2400" b="1" dirty="0">
                <a:solidFill>
                  <a:schemeClr val="tx1"/>
                </a:solidFill>
              </a:rPr>
              <a:t> la </a:t>
            </a:r>
            <a:r>
              <a:rPr lang="de-CH" sz="2400" b="1" dirty="0" err="1">
                <a:solidFill>
                  <a:schemeClr val="tx1"/>
                </a:solidFill>
              </a:rPr>
              <a:t>Grecia</a:t>
            </a:r>
            <a:r>
              <a:rPr lang="de-CH" sz="2400" b="1" dirty="0">
                <a:solidFill>
                  <a:schemeClr val="tx1"/>
                </a:solidFill>
              </a:rPr>
              <a:t> e </a:t>
            </a:r>
            <a:r>
              <a:rPr lang="de-CH" sz="2400" b="1" dirty="0" err="1">
                <a:solidFill>
                  <a:schemeClr val="tx1"/>
                </a:solidFill>
              </a:rPr>
              <a:t>pianifica</a:t>
            </a:r>
            <a:r>
              <a:rPr lang="de-CH" sz="2400" b="1" dirty="0">
                <a:solidFill>
                  <a:schemeClr val="tx1"/>
                </a:solidFill>
              </a:rPr>
              <a:t> </a:t>
            </a:r>
            <a:r>
              <a:rPr lang="de-CH" sz="2400" b="1" dirty="0" err="1">
                <a:solidFill>
                  <a:schemeClr val="tx1"/>
                </a:solidFill>
              </a:rPr>
              <a:t>l’attacco</a:t>
            </a:r>
            <a:r>
              <a:rPr lang="de-CH" sz="2400" b="1" dirty="0">
                <a:solidFill>
                  <a:schemeClr val="tx1"/>
                </a:solidFill>
              </a:rPr>
              <a:t> alla </a:t>
            </a:r>
            <a:r>
              <a:rPr lang="de-CH" sz="2400" b="1" dirty="0" err="1">
                <a:solidFill>
                  <a:schemeClr val="tx1"/>
                </a:solidFill>
              </a:rPr>
              <a:t>Persia</a:t>
            </a:r>
            <a:r>
              <a:rPr lang="de-CH" sz="2400" b="1" dirty="0">
                <a:solidFill>
                  <a:schemeClr val="tx1"/>
                </a:solidFill>
              </a:rPr>
              <a:t> per </a:t>
            </a:r>
            <a:r>
              <a:rPr lang="de-CH" sz="2400" b="1" dirty="0" err="1">
                <a:solidFill>
                  <a:schemeClr val="tx1"/>
                </a:solidFill>
              </a:rPr>
              <a:t>recuperare</a:t>
            </a:r>
            <a:r>
              <a:rPr lang="de-CH" sz="2400" b="1" dirty="0">
                <a:solidFill>
                  <a:schemeClr val="tx1"/>
                </a:solidFill>
              </a:rPr>
              <a:t> le </a:t>
            </a:r>
            <a:r>
              <a:rPr lang="de-CH" sz="2400" b="1" dirty="0" err="1">
                <a:solidFill>
                  <a:schemeClr val="tx1"/>
                </a:solidFill>
              </a:rPr>
              <a:t>città</a:t>
            </a:r>
            <a:r>
              <a:rPr lang="de-CH" sz="2400" b="1" dirty="0">
                <a:solidFill>
                  <a:schemeClr val="tx1"/>
                </a:solidFill>
              </a:rPr>
              <a:t> </a:t>
            </a:r>
            <a:r>
              <a:rPr lang="de-CH" sz="2400" b="1" dirty="0" err="1">
                <a:solidFill>
                  <a:schemeClr val="tx1"/>
                </a:solidFill>
              </a:rPr>
              <a:t>greche</a:t>
            </a:r>
            <a:r>
              <a:rPr lang="de-CH" sz="2400" b="1" dirty="0">
                <a:solidFill>
                  <a:schemeClr val="tx1"/>
                </a:solidFill>
              </a:rPr>
              <a:t> </a:t>
            </a:r>
            <a:r>
              <a:rPr lang="de-CH" sz="2400" b="1" dirty="0" err="1">
                <a:solidFill>
                  <a:schemeClr val="tx1"/>
                </a:solidFill>
              </a:rPr>
              <a:t>perse</a:t>
            </a:r>
            <a:r>
              <a:rPr lang="de-CH" sz="2400" b="1" dirty="0">
                <a:solidFill>
                  <a:schemeClr val="tx1"/>
                </a:solidFill>
              </a:rPr>
              <a:t> 150 </a:t>
            </a:r>
            <a:r>
              <a:rPr lang="de-CH" sz="2400" b="1" dirty="0" err="1">
                <a:solidFill>
                  <a:schemeClr val="tx1"/>
                </a:solidFill>
              </a:rPr>
              <a:t>anni</a:t>
            </a:r>
            <a:r>
              <a:rPr lang="de-CH" sz="2400" b="1" dirty="0">
                <a:solidFill>
                  <a:schemeClr val="tx1"/>
                </a:solidFill>
              </a:rPr>
              <a:t>  prima. 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6" name="Espace réservé pour une image  4" descr="ultimo-fotogramma-il-sogno-di-alessandro[1].jpg">
            <a:extLst>
              <a:ext uri="{FF2B5EF4-FFF2-40B4-BE49-F238E27FC236}">
                <a16:creationId xmlns:a16="http://schemas.microsoft.com/office/drawing/2014/main" id="{658A481C-8864-424B-9B2C-B684EF5CAC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37327" y="16816"/>
            <a:ext cx="7719257" cy="48245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24936" cy="864096"/>
          </a:xfrm>
        </p:spPr>
        <p:txBody>
          <a:bodyPr>
            <a:normAutofit/>
          </a:bodyPr>
          <a:lstStyle/>
          <a:p>
            <a:pPr algn="ctr"/>
            <a:r>
              <a:rPr lang="de-CH" sz="2400" b="1" dirty="0" err="1"/>
              <a:t>Abbattere</a:t>
            </a:r>
            <a:r>
              <a:rPr lang="de-CH" sz="2400" b="1" dirty="0"/>
              <a:t> i </a:t>
            </a:r>
            <a:r>
              <a:rPr lang="de-CH" sz="2400" b="1" dirty="0" err="1"/>
              <a:t>confini</a:t>
            </a:r>
            <a:r>
              <a:rPr lang="de-CH" sz="2400" b="1" dirty="0"/>
              <a:t>, </a:t>
            </a:r>
            <a:r>
              <a:rPr lang="de-CH" sz="2400" b="1" dirty="0" err="1"/>
              <a:t>massima</a:t>
            </a:r>
            <a:r>
              <a:rPr lang="de-CH" sz="2400" b="1" dirty="0"/>
              <a:t> </a:t>
            </a:r>
            <a:r>
              <a:rPr lang="de-CH" sz="2400" b="1" dirty="0" err="1"/>
              <a:t>unione</a:t>
            </a:r>
            <a:r>
              <a:rPr lang="de-CH" sz="2400" b="1" dirty="0"/>
              <a:t> </a:t>
            </a:r>
            <a:r>
              <a:rPr lang="de-CH" sz="2400" b="1" dirty="0" err="1"/>
              <a:t>fra</a:t>
            </a:r>
            <a:r>
              <a:rPr lang="de-CH" sz="2400" b="1" dirty="0"/>
              <a:t> i </a:t>
            </a:r>
            <a:r>
              <a:rPr lang="de-CH" sz="2400" b="1" dirty="0" err="1"/>
              <a:t>popoli</a:t>
            </a:r>
            <a:r>
              <a:rPr lang="de-CH" sz="2400" b="1" dirty="0"/>
              <a:t>.</a:t>
            </a:r>
            <a:endParaRPr lang="fr-FR" sz="24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CH" sz="3700" dirty="0"/>
              <a:t>Il </a:t>
            </a:r>
            <a:r>
              <a:rPr lang="de-CH" sz="3700" dirty="0" err="1"/>
              <a:t>suo</a:t>
            </a:r>
            <a:r>
              <a:rPr lang="de-CH" sz="3700" dirty="0"/>
              <a:t> </a:t>
            </a:r>
            <a:r>
              <a:rPr lang="de-CH" sz="3700" dirty="0" err="1"/>
              <a:t>sogno</a:t>
            </a:r>
            <a:endParaRPr lang="fr-FR" sz="3700" dirty="0"/>
          </a:p>
        </p:txBody>
      </p:sp>
      <p:pic>
        <p:nvPicPr>
          <p:cNvPr id="7" name="Picture 2" descr="https://cdn.thinglink.me/api/image/774557544336064514/1240/10/scaletowidth">
            <a:extLst>
              <a:ext uri="{FF2B5EF4-FFF2-40B4-BE49-F238E27FC236}">
                <a16:creationId xmlns:a16="http://schemas.microsoft.com/office/drawing/2014/main" id="{DD1C605E-6232-FD47-8C26-890D5E25A26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385" b="12385"/>
          <a:stretch>
            <a:fillRect/>
          </a:stretch>
        </p:blipFill>
        <p:spPr bwMode="auto">
          <a:xfrm>
            <a:off x="228600" y="189968"/>
            <a:ext cx="868680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09934"/>
          </a:xfrm>
        </p:spPr>
        <p:txBody>
          <a:bodyPr>
            <a:noAutofit/>
          </a:bodyPr>
          <a:lstStyle/>
          <a:p>
            <a:pPr algn="ctr"/>
            <a:r>
              <a:rPr lang="de-CH" sz="2400" b="1" dirty="0" err="1"/>
              <a:t>Catapultando</a:t>
            </a:r>
            <a:r>
              <a:rPr lang="de-CH" sz="2400" b="1" dirty="0"/>
              <a:t> </a:t>
            </a:r>
            <a:r>
              <a:rPr lang="de-CH" sz="2400" b="1" dirty="0" err="1"/>
              <a:t>pietre</a:t>
            </a:r>
            <a:r>
              <a:rPr lang="de-CH" sz="2400" b="1" dirty="0"/>
              <a:t> </a:t>
            </a:r>
            <a:r>
              <a:rPr lang="de-CH" sz="2400" b="1" dirty="0" err="1"/>
              <a:t>dalle</a:t>
            </a:r>
            <a:r>
              <a:rPr lang="de-CH" sz="2400" b="1" dirty="0"/>
              <a:t> </a:t>
            </a:r>
            <a:r>
              <a:rPr lang="de-CH" sz="2400" b="1" dirty="0" err="1"/>
              <a:t>navi</a:t>
            </a:r>
            <a:r>
              <a:rPr lang="de-CH" sz="2400" b="1" dirty="0"/>
              <a:t>. </a:t>
            </a:r>
          </a:p>
          <a:p>
            <a:pPr algn="ctr"/>
            <a:r>
              <a:rPr lang="de-CH" sz="2400" b="1" dirty="0" err="1"/>
              <a:t>Ci</a:t>
            </a:r>
            <a:r>
              <a:rPr lang="de-CH" sz="2400" b="1" dirty="0"/>
              <a:t> </a:t>
            </a:r>
            <a:r>
              <a:rPr lang="de-CH" sz="2400" b="1" dirty="0" err="1"/>
              <a:t>vollero</a:t>
            </a:r>
            <a:r>
              <a:rPr lang="de-CH" sz="2400" b="1" dirty="0"/>
              <a:t> </a:t>
            </a:r>
            <a:r>
              <a:rPr lang="de-CH" sz="2400" b="1" dirty="0" err="1"/>
              <a:t>sette</a:t>
            </a:r>
            <a:r>
              <a:rPr lang="de-CH" sz="2400" b="1" dirty="0"/>
              <a:t> </a:t>
            </a:r>
            <a:r>
              <a:rPr lang="de-CH" sz="2400" b="1" dirty="0" err="1"/>
              <a:t>mesi</a:t>
            </a:r>
            <a:r>
              <a:rPr lang="de-CH" sz="2400" b="1" dirty="0"/>
              <a:t> per </a:t>
            </a:r>
            <a:r>
              <a:rPr lang="de-CH" sz="2400" b="1" dirty="0" err="1"/>
              <a:t>prendere</a:t>
            </a:r>
            <a:r>
              <a:rPr lang="de-CH" sz="2400" b="1" dirty="0"/>
              <a:t> la </a:t>
            </a:r>
            <a:r>
              <a:rPr lang="de-CH" sz="2400" b="1" dirty="0" err="1"/>
              <a:t>città</a:t>
            </a:r>
            <a:r>
              <a:rPr lang="de-CH" sz="2400" b="1" dirty="0"/>
              <a:t>.</a:t>
            </a:r>
            <a:endParaRPr lang="fr-FR" sz="24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600" y="4653136"/>
            <a:ext cx="8075432" cy="774658"/>
          </a:xfrm>
        </p:spPr>
        <p:txBody>
          <a:bodyPr>
            <a:normAutofit/>
          </a:bodyPr>
          <a:lstStyle/>
          <a:p>
            <a:pPr algn="ctr"/>
            <a:r>
              <a:rPr lang="de-CH" sz="3700" b="1" dirty="0">
                <a:solidFill>
                  <a:schemeClr val="tx2">
                    <a:lumMod val="75000"/>
                  </a:schemeClr>
                </a:solidFill>
              </a:rPr>
              <a:t>Alessandro </a:t>
            </a:r>
            <a:r>
              <a:rPr lang="de-CH" sz="3700" b="1" dirty="0" err="1">
                <a:solidFill>
                  <a:schemeClr val="tx2">
                    <a:lumMod val="75000"/>
                  </a:schemeClr>
                </a:solidFill>
              </a:rPr>
              <a:t>attaccò</a:t>
            </a:r>
            <a:r>
              <a:rPr lang="de-CH" sz="3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CH" sz="3700" b="1" dirty="0" err="1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de-CH" sz="3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CH" sz="3700" b="1" dirty="0" err="1">
                <a:solidFill>
                  <a:schemeClr val="tx2">
                    <a:lumMod val="75000"/>
                  </a:schemeClr>
                </a:solidFill>
              </a:rPr>
              <a:t>porto</a:t>
            </a:r>
            <a:r>
              <a:rPr lang="de-CH" sz="3700" b="1" dirty="0">
                <a:solidFill>
                  <a:schemeClr val="tx2">
                    <a:lumMod val="75000"/>
                  </a:schemeClr>
                </a:solidFill>
              </a:rPr>
              <a:t> di Tiro</a:t>
            </a:r>
            <a:endParaRPr lang="fr-FR" sz="3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Espace réservé du contenu 6" descr="b2af80f71676c42af85ccea360f62465_orig[1].jpg">
            <a:extLst>
              <a:ext uri="{FF2B5EF4-FFF2-40B4-BE49-F238E27FC236}">
                <a16:creationId xmlns:a16="http://schemas.microsoft.com/office/drawing/2014/main" id="{03EDF758-7BCB-A046-A308-8BDFBC3650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988" b="9988"/>
          <a:stretch>
            <a:fillRect/>
          </a:stretch>
        </p:blipFill>
        <p:spPr>
          <a:xfrm>
            <a:off x="228600" y="189968"/>
            <a:ext cx="8686800" cy="438912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791072" y="5301208"/>
            <a:ext cx="8352928" cy="1340768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/>
              <a:t>Nel novembre del 332 a.C. Alessandro Magno entrò in Egitto senza trovare significativa resistenza da parte del satrapo persiano Mazakes. </a:t>
            </a:r>
            <a:endParaRPr lang="fr-FR" sz="24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600" y="4653136"/>
            <a:ext cx="8075432" cy="720080"/>
          </a:xfrm>
        </p:spPr>
        <p:txBody>
          <a:bodyPr>
            <a:noAutofit/>
          </a:bodyPr>
          <a:lstStyle/>
          <a:p>
            <a:pPr algn="ctr"/>
            <a:r>
              <a:rPr lang="de-CH" sz="3700" b="1" dirty="0" err="1"/>
              <a:t>Egitto</a:t>
            </a:r>
            <a:endParaRPr lang="fr-FR" sz="3700" b="1" dirty="0"/>
          </a:p>
        </p:txBody>
      </p:sp>
      <p:pic>
        <p:nvPicPr>
          <p:cNvPr id="7" name="Picture 2" descr="Résultat d’images pour alessandro magno foto">
            <a:extLst>
              <a:ext uri="{FF2B5EF4-FFF2-40B4-BE49-F238E27FC236}">
                <a16:creationId xmlns:a16="http://schemas.microsoft.com/office/drawing/2014/main" id="{33CDE1E1-27C3-D642-BA00-AEB3BE75D2C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219" b="20219"/>
          <a:stretch>
            <a:fillRect/>
          </a:stretch>
        </p:blipFill>
        <p:spPr bwMode="auto">
          <a:xfrm>
            <a:off x="2124075" y="333375"/>
            <a:ext cx="4751388" cy="424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de-CH" sz="2400" b="1" dirty="0" err="1"/>
              <a:t>Spiegazione</a:t>
            </a:r>
            <a:r>
              <a:rPr lang="de-CH" sz="2400" b="1" dirty="0"/>
              <a:t> </a:t>
            </a:r>
            <a:r>
              <a:rPr lang="de-CH" sz="2400" b="1" dirty="0" err="1"/>
              <a:t>dello</a:t>
            </a:r>
            <a:r>
              <a:rPr lang="de-CH" sz="2400" b="1" dirty="0"/>
              <a:t> </a:t>
            </a:r>
            <a:r>
              <a:rPr lang="de-CH" sz="2400" b="1" dirty="0" err="1"/>
              <a:t>stemma</a:t>
            </a:r>
            <a:r>
              <a:rPr lang="de-CH" sz="2400" b="1" dirty="0"/>
              <a:t> </a:t>
            </a:r>
            <a:r>
              <a:rPr lang="de-CH" sz="2400" b="1" dirty="0" err="1"/>
              <a:t>Macedone</a:t>
            </a:r>
            <a:endParaRPr lang="de-CH" sz="2400" b="1" dirty="0"/>
          </a:p>
          <a:p>
            <a:r>
              <a:rPr lang="de-CH" sz="2400" b="1" dirty="0" err="1"/>
              <a:t>Biografia</a:t>
            </a:r>
            <a:r>
              <a:rPr lang="de-CH" sz="2400" b="1" dirty="0"/>
              <a:t> Filippo II</a:t>
            </a:r>
          </a:p>
          <a:p>
            <a:r>
              <a:rPr lang="de-CH" sz="2400" b="1" dirty="0" err="1"/>
              <a:t>Biografia</a:t>
            </a:r>
            <a:r>
              <a:rPr lang="de-CH" sz="2400" b="1" dirty="0"/>
              <a:t> Alessandro III</a:t>
            </a:r>
          </a:p>
          <a:p>
            <a:r>
              <a:rPr lang="de-CH" sz="2400" b="1" dirty="0" err="1"/>
              <a:t>Istruzione</a:t>
            </a:r>
            <a:r>
              <a:rPr lang="de-CH" sz="2400" b="1" dirty="0"/>
              <a:t> di Alessandro III </a:t>
            </a:r>
          </a:p>
          <a:p>
            <a:r>
              <a:rPr lang="de-CH" sz="2400" b="1" dirty="0" err="1"/>
              <a:t>Conquiste</a:t>
            </a:r>
            <a:r>
              <a:rPr lang="de-CH" sz="2400" b="1" dirty="0"/>
              <a:t> di Alessandro </a:t>
            </a:r>
            <a:r>
              <a:rPr lang="de-CH" sz="2400" b="1" dirty="0" err="1"/>
              <a:t>Magno</a:t>
            </a:r>
            <a:r>
              <a:rPr lang="de-CH" sz="2400" b="1" dirty="0"/>
              <a:t> </a:t>
            </a:r>
          </a:p>
          <a:p>
            <a:r>
              <a:rPr lang="de-CH" sz="2400" b="1" dirty="0" err="1"/>
              <a:t>Dopo</a:t>
            </a:r>
            <a:r>
              <a:rPr lang="de-CH" sz="2400" b="1" dirty="0"/>
              <a:t> la </a:t>
            </a:r>
            <a:r>
              <a:rPr lang="de-CH" sz="2400" b="1" dirty="0" err="1"/>
              <a:t>morte</a:t>
            </a:r>
            <a:r>
              <a:rPr lang="de-CH" sz="2400" b="1" dirty="0"/>
              <a:t> di Alessandro, </a:t>
            </a:r>
            <a:r>
              <a:rPr lang="de-CH" sz="2400" b="1" dirty="0" err="1"/>
              <a:t>lotta</a:t>
            </a:r>
            <a:r>
              <a:rPr lang="de-CH" sz="2400" b="1" dirty="0"/>
              <a:t> e </a:t>
            </a:r>
            <a:r>
              <a:rPr lang="de-CH" sz="2400" b="1" dirty="0" err="1"/>
              <a:t>suddivisione</a:t>
            </a:r>
            <a:r>
              <a:rPr lang="de-CH" sz="2400" b="1" dirty="0"/>
              <a:t> del </a:t>
            </a:r>
            <a:r>
              <a:rPr lang="de-CH" sz="2400" b="1" dirty="0" err="1"/>
              <a:t>territorio</a:t>
            </a:r>
            <a:r>
              <a:rPr lang="de-CH" sz="2400" b="1" dirty="0"/>
              <a:t> </a:t>
            </a:r>
            <a:r>
              <a:rPr lang="de-CH" sz="2400" b="1" dirty="0" err="1"/>
              <a:t>fra</a:t>
            </a:r>
            <a:r>
              <a:rPr lang="de-CH" sz="2400" b="1" dirty="0"/>
              <a:t> i </a:t>
            </a:r>
            <a:r>
              <a:rPr lang="de-CH" sz="2400" b="1" dirty="0" err="1"/>
              <a:t>suoi</a:t>
            </a:r>
            <a:r>
              <a:rPr lang="de-CH" sz="2400" b="1" dirty="0"/>
              <a:t> </a:t>
            </a:r>
            <a:r>
              <a:rPr lang="de-CH" sz="2400" b="1" dirty="0" err="1"/>
              <a:t>generali</a:t>
            </a:r>
            <a:endParaRPr lang="de-CH" sz="2400" b="1" dirty="0"/>
          </a:p>
          <a:p>
            <a:r>
              <a:rPr lang="de-CH" sz="2400" b="1" dirty="0"/>
              <a:t>Cosa mi ha </a:t>
            </a:r>
            <a:r>
              <a:rPr lang="de-CH" sz="2400" b="1" dirty="0" err="1"/>
              <a:t>insegnato</a:t>
            </a:r>
            <a:r>
              <a:rPr lang="de-CH" sz="2400" b="1" dirty="0"/>
              <a:t> la </a:t>
            </a:r>
            <a:r>
              <a:rPr lang="de-CH" sz="2400" b="1" dirty="0" err="1"/>
              <a:t>ricerca</a:t>
            </a:r>
            <a:endParaRPr lang="de-CH" sz="2400" b="1" dirty="0"/>
          </a:p>
          <a:p>
            <a:r>
              <a:rPr lang="de-CH" sz="2400" b="1" dirty="0" err="1"/>
              <a:t>Fonti</a:t>
            </a:r>
            <a:endParaRPr lang="de-CH" sz="2400" b="1" dirty="0"/>
          </a:p>
          <a:p>
            <a:r>
              <a:rPr lang="de-CH" sz="2400" b="1" dirty="0" err="1"/>
              <a:t>Domande</a:t>
            </a:r>
            <a:r>
              <a:rPr lang="de-CH" sz="2400" b="1" dirty="0"/>
              <a:t>?</a:t>
            </a:r>
          </a:p>
          <a:p>
            <a:r>
              <a:rPr lang="de-CH" sz="2400" b="1" dirty="0" err="1"/>
              <a:t>Attività</a:t>
            </a:r>
            <a:r>
              <a:rPr lang="de-CH" sz="2400" b="1" dirty="0"/>
              <a:t> di </a:t>
            </a:r>
            <a:r>
              <a:rPr lang="de-CH" sz="2400" b="1" dirty="0" err="1"/>
              <a:t>gruppo</a:t>
            </a:r>
            <a:endParaRPr lang="fr-FR" sz="24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3700" dirty="0" err="1"/>
              <a:t>Indice</a:t>
            </a:r>
            <a:r>
              <a:rPr lang="de-CH" sz="3700" dirty="0"/>
              <a:t>:</a:t>
            </a:r>
            <a:endParaRPr lang="fr-FR" sz="3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251520" y="4293096"/>
            <a:ext cx="8640960" cy="2376264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La popolazione egiziana odiava gli oppressori persiani.</a:t>
            </a:r>
          </a:p>
          <a:p>
            <a:pPr algn="ctr"/>
            <a:r>
              <a:rPr lang="it-IT" sz="2400" b="1" dirty="0"/>
              <a:t>I persiani commisero il più grande errore facendosi nemico il clero egiziano, bruciandone i templi, ecc.</a:t>
            </a:r>
          </a:p>
          <a:p>
            <a:pPr algn="ctr"/>
            <a:r>
              <a:rPr lang="it-IT" sz="2400" b="1" dirty="0"/>
              <a:t>Alessandro venne accolto come un liberatore dalla popolazione. I sacerdoti dell'oasi di Siwa riconobbero in lui il figlio del dio Amon (Zeus).</a:t>
            </a:r>
          </a:p>
          <a:p>
            <a:endParaRPr lang="fr-FR" sz="2000" dirty="0"/>
          </a:p>
        </p:txBody>
      </p:sp>
      <p:pic>
        <p:nvPicPr>
          <p:cNvPr id="6" name="Picture 2" descr="https://mondointasca.it/wp-content/uploads/2006/11/la-citt%c3%a0-di-Siwa-foto-di-Heksamarre-650x488.jpg">
            <a:extLst>
              <a:ext uri="{FF2B5EF4-FFF2-40B4-BE49-F238E27FC236}">
                <a16:creationId xmlns:a16="http://schemas.microsoft.com/office/drawing/2014/main" id="{72137248-76E4-F142-B9A7-9CC2F8B463B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12" b="3312"/>
          <a:stretch>
            <a:fillRect/>
          </a:stretch>
        </p:blipFill>
        <p:spPr bwMode="auto">
          <a:xfrm>
            <a:off x="1646238" y="190500"/>
            <a:ext cx="5851525" cy="41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141232" y="4941168"/>
            <a:ext cx="6599120" cy="115046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/>
              <a:t>Alessandro fondò sul Mediterraneo la città di Alessandria. Fece venire molti coloni greci nelle sue nuove città.</a:t>
            </a:r>
          </a:p>
          <a:p>
            <a:endParaRPr lang="fr-FR" dirty="0"/>
          </a:p>
        </p:txBody>
      </p:sp>
      <p:pic>
        <p:nvPicPr>
          <p:cNvPr id="6" name="Espace réservé pour une image  3" descr="RoyKrenkel_AncientAlexandria_100[1].jpg">
            <a:extLst>
              <a:ext uri="{FF2B5EF4-FFF2-40B4-BE49-F238E27FC236}">
                <a16:creationId xmlns:a16="http://schemas.microsoft.com/office/drawing/2014/main" id="{711380E8-F923-074E-90BE-D278F619D6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667435" y="189968"/>
            <a:ext cx="3809129" cy="438912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988840"/>
          </a:xfrm>
        </p:spPr>
        <p:txBody>
          <a:bodyPr>
            <a:normAutofit/>
          </a:bodyPr>
          <a:lstStyle/>
          <a:p>
            <a:pPr algn="ctr"/>
            <a:r>
              <a:rPr lang="it-IT" sz="3700" dirty="0">
                <a:solidFill>
                  <a:schemeClr val="tx2">
                    <a:lumMod val="75000"/>
                  </a:schemeClr>
                </a:solidFill>
              </a:rPr>
              <a:t>Nel 331 a.C. Alessandro lasciò l'Egitto per andare a combattere Dario III. </a:t>
            </a:r>
          </a:p>
        </p:txBody>
      </p:sp>
      <p:pic>
        <p:nvPicPr>
          <p:cNvPr id="8" name="Espace réservé pour une image  6" descr="alessandro magno combattente[1].jpg">
            <a:extLst>
              <a:ext uri="{FF2B5EF4-FFF2-40B4-BE49-F238E27FC236}">
                <a16:creationId xmlns:a16="http://schemas.microsoft.com/office/drawing/2014/main" id="{F156CA6F-C2D6-B54A-916C-9FA18C553D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35" b="14035"/>
          <a:stretch>
            <a:fillRect/>
          </a:stretch>
        </p:blipFill>
        <p:spPr>
          <a:xfrm>
            <a:off x="0" y="0"/>
            <a:ext cx="9144000" cy="47971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2843808" y="5779771"/>
            <a:ext cx="5964280" cy="720080"/>
          </a:xfrm>
        </p:spPr>
        <p:txBody>
          <a:bodyPr>
            <a:noAutofit/>
          </a:bodyPr>
          <a:lstStyle/>
          <a:p>
            <a:pPr algn="ctr"/>
            <a:r>
              <a:rPr lang="de-CH" sz="2400" b="1" dirty="0" err="1"/>
              <a:t>Questa</a:t>
            </a:r>
            <a:r>
              <a:rPr lang="de-CH" sz="2400" b="1" dirty="0"/>
              <a:t> </a:t>
            </a:r>
            <a:r>
              <a:rPr lang="de-CH" sz="2400" b="1" dirty="0" err="1"/>
              <a:t>fu</a:t>
            </a:r>
            <a:r>
              <a:rPr lang="de-CH" sz="2400" b="1" dirty="0"/>
              <a:t> la </a:t>
            </a:r>
            <a:r>
              <a:rPr lang="de-CH" sz="2400" b="1" dirty="0" err="1"/>
              <a:t>vittoria</a:t>
            </a:r>
            <a:r>
              <a:rPr lang="de-CH" sz="2400" b="1" dirty="0"/>
              <a:t> </a:t>
            </a:r>
            <a:r>
              <a:rPr lang="de-CH" sz="2400" b="1" dirty="0" err="1"/>
              <a:t>decisiva</a:t>
            </a:r>
            <a:r>
              <a:rPr lang="de-CH" sz="2400" b="1" dirty="0"/>
              <a:t> </a:t>
            </a:r>
            <a:r>
              <a:rPr lang="de-CH" sz="2400" b="1" dirty="0" err="1"/>
              <a:t>contro</a:t>
            </a:r>
            <a:r>
              <a:rPr lang="de-CH" sz="2400" b="1" dirty="0"/>
              <a:t> </a:t>
            </a:r>
            <a:r>
              <a:rPr lang="de-CH" sz="2400" b="1" dirty="0" err="1"/>
              <a:t>l’Impero</a:t>
            </a:r>
            <a:r>
              <a:rPr lang="de-CH" sz="2400" b="1" dirty="0"/>
              <a:t> </a:t>
            </a:r>
            <a:r>
              <a:rPr lang="de-CH" sz="2400" b="1" dirty="0" err="1"/>
              <a:t>achemenide</a:t>
            </a:r>
            <a:r>
              <a:rPr lang="de-CH" sz="2400" b="1" dirty="0"/>
              <a:t> (di Dario III).</a:t>
            </a:r>
            <a:endParaRPr lang="fr-FR" sz="24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4581128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de-CH" sz="3700" dirty="0" err="1"/>
              <a:t>Nell’ottobre</a:t>
            </a:r>
            <a:r>
              <a:rPr lang="de-CH" sz="3700" dirty="0"/>
              <a:t> 331 a.C. ha </a:t>
            </a:r>
            <a:r>
              <a:rPr lang="de-CH" sz="3700" dirty="0" err="1"/>
              <a:t>luogo</a:t>
            </a:r>
            <a:br>
              <a:rPr lang="de-CH" sz="3700" dirty="0"/>
            </a:br>
            <a:r>
              <a:rPr lang="de-CH" sz="3700" dirty="0"/>
              <a:t>la Battaglia di </a:t>
            </a:r>
            <a:r>
              <a:rPr lang="de-CH" sz="3700" dirty="0" err="1"/>
              <a:t>Gaugamela</a:t>
            </a:r>
            <a:endParaRPr lang="fr-FR" sz="3700" dirty="0"/>
          </a:p>
        </p:txBody>
      </p:sp>
      <p:pic>
        <p:nvPicPr>
          <p:cNvPr id="7" name="Espace réservé pour une image  4" descr="Battle_of_Gaugamela[1].jpg">
            <a:extLst>
              <a:ext uri="{FF2B5EF4-FFF2-40B4-BE49-F238E27FC236}">
                <a16:creationId xmlns:a16="http://schemas.microsoft.com/office/drawing/2014/main" id="{8BA0689F-AED0-5F47-BC04-B790F49CA1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88" b="9388"/>
          <a:stretch>
            <a:fillRect/>
          </a:stretch>
        </p:blipFill>
        <p:spPr>
          <a:xfrm>
            <a:off x="228600" y="189968"/>
            <a:ext cx="8686800" cy="43891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294482"/>
          </a:xfrm>
        </p:spPr>
        <p:txBody>
          <a:bodyPr>
            <a:normAutofit/>
          </a:bodyPr>
          <a:lstStyle/>
          <a:p>
            <a:pPr algn="ctr"/>
            <a:r>
              <a:rPr lang="de-CH" sz="2400" b="1" dirty="0" err="1"/>
              <a:t>Babilonia</a:t>
            </a:r>
            <a:r>
              <a:rPr lang="de-CH" sz="2400" b="1" dirty="0"/>
              <a:t>  </a:t>
            </a:r>
            <a:r>
              <a:rPr lang="de-CH" sz="2400" b="1" dirty="0" err="1"/>
              <a:t>con</a:t>
            </a:r>
            <a:r>
              <a:rPr lang="de-CH" sz="2400" b="1" dirty="0"/>
              <a:t> i </a:t>
            </a:r>
            <a:r>
              <a:rPr lang="de-CH" sz="2400" b="1" dirty="0" err="1"/>
              <a:t>suoi</a:t>
            </a:r>
            <a:r>
              <a:rPr lang="de-CH" sz="2400" b="1" dirty="0"/>
              <a:t> </a:t>
            </a:r>
            <a:r>
              <a:rPr lang="de-CH" sz="2400" b="1" dirty="0" err="1"/>
              <a:t>giardini</a:t>
            </a:r>
            <a:r>
              <a:rPr lang="de-CH" sz="2400" b="1" dirty="0"/>
              <a:t> </a:t>
            </a:r>
            <a:r>
              <a:rPr lang="de-CH" sz="2400" b="1" dirty="0" err="1"/>
              <a:t>pensili</a:t>
            </a:r>
            <a:endParaRPr lang="fr-FR" sz="2400" b="1" dirty="0"/>
          </a:p>
        </p:txBody>
      </p:sp>
      <p:pic>
        <p:nvPicPr>
          <p:cNvPr id="6" name="Espace réservé pour une image  4" descr="Hanging_Gardens_of_Babylon[1].jpg">
            <a:extLst>
              <a:ext uri="{FF2B5EF4-FFF2-40B4-BE49-F238E27FC236}">
                <a16:creationId xmlns:a16="http://schemas.microsoft.com/office/drawing/2014/main" id="{06C0DABC-B92A-EA4C-8258-C7945F9A5C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525" b="13525"/>
          <a:stretch>
            <a:fillRect/>
          </a:stretch>
        </p:blipFill>
        <p:spPr>
          <a:xfrm>
            <a:off x="228600" y="189968"/>
            <a:ext cx="8686800" cy="43891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141232" y="5301208"/>
            <a:ext cx="7162800" cy="790426"/>
          </a:xfrm>
        </p:spPr>
        <p:txBody>
          <a:bodyPr>
            <a:normAutofit lnSpcReduction="10000"/>
          </a:bodyPr>
          <a:lstStyle/>
          <a:p>
            <a:pPr algn="ctr"/>
            <a:r>
              <a:rPr lang="de-CH" sz="2400" b="1" dirty="0"/>
              <a:t>Alessandro si </a:t>
            </a:r>
            <a:r>
              <a:rPr lang="de-CH" sz="2400" b="1" dirty="0" err="1"/>
              <a:t>sposa</a:t>
            </a:r>
            <a:r>
              <a:rPr lang="de-CH" sz="2400" b="1" dirty="0"/>
              <a:t> </a:t>
            </a:r>
            <a:r>
              <a:rPr lang="de-CH" sz="2400" b="1" dirty="0" err="1"/>
              <a:t>con</a:t>
            </a:r>
            <a:r>
              <a:rPr lang="de-CH" sz="2400" b="1" dirty="0"/>
              <a:t> </a:t>
            </a:r>
            <a:r>
              <a:rPr lang="de-CH" sz="2400" b="1" dirty="0" err="1"/>
              <a:t>una</a:t>
            </a:r>
            <a:r>
              <a:rPr lang="de-CH" sz="2400" b="1" dirty="0"/>
              <a:t> </a:t>
            </a:r>
          </a:p>
          <a:p>
            <a:pPr algn="ctr"/>
            <a:r>
              <a:rPr lang="de-CH" sz="2400" b="1" dirty="0" err="1"/>
              <a:t>principessa</a:t>
            </a:r>
            <a:r>
              <a:rPr lang="de-CH" sz="2400" b="1" dirty="0"/>
              <a:t> </a:t>
            </a:r>
            <a:r>
              <a:rPr lang="de-CH" sz="2400" b="1" dirty="0" err="1"/>
              <a:t>persiana</a:t>
            </a:r>
            <a:r>
              <a:rPr lang="de-CH" sz="2400" b="1" dirty="0"/>
              <a:t>: Rossana</a:t>
            </a:r>
            <a:endParaRPr lang="fr-FR" sz="2400" b="1" dirty="0"/>
          </a:p>
        </p:txBody>
      </p:sp>
      <p:pic>
        <p:nvPicPr>
          <p:cNvPr id="6" name="Picture 2" descr="http://www.camarcello.it/wp-content/uploads/2014/11/matrimonio-alessandro-rossane-672x450.jpg">
            <a:extLst>
              <a:ext uri="{FF2B5EF4-FFF2-40B4-BE49-F238E27FC236}">
                <a16:creationId xmlns:a16="http://schemas.microsoft.com/office/drawing/2014/main" id="{09118331-60E6-EF43-B9EA-DC5867AD3C5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546" b="8546"/>
          <a:stretch>
            <a:fillRect/>
          </a:stretch>
        </p:blipFill>
        <p:spPr bwMode="auto">
          <a:xfrm>
            <a:off x="323850" y="188913"/>
            <a:ext cx="8686800" cy="482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783495" y="5421740"/>
            <a:ext cx="7344816" cy="12259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CH" sz="2400" dirty="0" err="1"/>
              <a:t>Dopo</a:t>
            </a:r>
            <a:r>
              <a:rPr lang="de-CH" sz="2400" dirty="0"/>
              <a:t> la </a:t>
            </a:r>
            <a:r>
              <a:rPr lang="de-CH" sz="2400" dirty="0" err="1"/>
              <a:t>battaglia</a:t>
            </a:r>
            <a:r>
              <a:rPr lang="de-CH" sz="2400" dirty="0"/>
              <a:t> </a:t>
            </a:r>
            <a:r>
              <a:rPr lang="de-CH" sz="2400" dirty="0" err="1"/>
              <a:t>con</a:t>
            </a:r>
            <a:r>
              <a:rPr lang="de-CH" sz="2400" dirty="0"/>
              <a:t> Alessandro si </a:t>
            </a:r>
            <a:r>
              <a:rPr lang="de-CH" sz="2400" dirty="0" err="1"/>
              <a:t>diede</a:t>
            </a:r>
            <a:r>
              <a:rPr lang="de-CH" sz="2400" dirty="0"/>
              <a:t> alla </a:t>
            </a:r>
            <a:r>
              <a:rPr lang="de-CH" sz="2400" dirty="0" err="1"/>
              <a:t>fuga</a:t>
            </a:r>
            <a:r>
              <a:rPr lang="de-CH" sz="2400" dirty="0"/>
              <a:t>. </a:t>
            </a:r>
          </a:p>
          <a:p>
            <a:pPr algn="ctr"/>
            <a:r>
              <a:rPr lang="de-CH" sz="2400" dirty="0"/>
              <a:t>Fu </a:t>
            </a:r>
            <a:r>
              <a:rPr lang="de-CH" sz="2400" dirty="0" err="1"/>
              <a:t>ucciso</a:t>
            </a:r>
            <a:r>
              <a:rPr lang="de-CH" sz="2400" dirty="0"/>
              <a:t> </a:t>
            </a:r>
            <a:r>
              <a:rPr lang="de-CH" sz="2400" dirty="0" err="1"/>
              <a:t>nel</a:t>
            </a:r>
            <a:r>
              <a:rPr lang="de-CH" sz="2400" dirty="0"/>
              <a:t> 330 a.C. da Besso, </a:t>
            </a:r>
            <a:r>
              <a:rPr lang="de-CH" sz="2400" dirty="0" err="1"/>
              <a:t>perchè</a:t>
            </a:r>
            <a:r>
              <a:rPr lang="de-CH" sz="2400" dirty="0"/>
              <a:t> </a:t>
            </a:r>
            <a:r>
              <a:rPr lang="de-CH" sz="2400" dirty="0" err="1"/>
              <a:t>voleva</a:t>
            </a:r>
            <a:r>
              <a:rPr lang="de-CH" sz="2400" dirty="0"/>
              <a:t> </a:t>
            </a:r>
            <a:r>
              <a:rPr lang="de-CH" sz="2400" dirty="0" err="1"/>
              <a:t>impadronirsi</a:t>
            </a:r>
            <a:r>
              <a:rPr lang="de-CH" sz="2400" dirty="0"/>
              <a:t> del </a:t>
            </a:r>
            <a:r>
              <a:rPr lang="de-CH" sz="2400" dirty="0" err="1"/>
              <a:t>resto</a:t>
            </a:r>
            <a:r>
              <a:rPr lang="de-CH" sz="2400" dirty="0"/>
              <a:t> </a:t>
            </a:r>
            <a:r>
              <a:rPr lang="de-CH" sz="2400" dirty="0" err="1"/>
              <a:t>dei</a:t>
            </a:r>
            <a:r>
              <a:rPr lang="de-CH" sz="2400" dirty="0"/>
              <a:t> </a:t>
            </a:r>
            <a:r>
              <a:rPr lang="de-CH" sz="2400" dirty="0" err="1"/>
              <a:t>territori</a:t>
            </a:r>
            <a:r>
              <a:rPr lang="de-CH" sz="2400" dirty="0"/>
              <a:t>. Il Re della </a:t>
            </a:r>
            <a:r>
              <a:rPr lang="de-CH" sz="2400" dirty="0" err="1"/>
              <a:t>Persia</a:t>
            </a:r>
            <a:r>
              <a:rPr lang="de-CH" sz="2400" dirty="0"/>
              <a:t> </a:t>
            </a:r>
            <a:r>
              <a:rPr lang="de-CH" sz="2400" dirty="0" err="1"/>
              <a:t>era</a:t>
            </a:r>
            <a:r>
              <a:rPr lang="de-CH" sz="2400" dirty="0"/>
              <a:t> </a:t>
            </a:r>
            <a:r>
              <a:rPr lang="de-CH" sz="2400" dirty="0" err="1"/>
              <a:t>il</a:t>
            </a:r>
            <a:r>
              <a:rPr lang="de-CH" sz="2400" dirty="0"/>
              <a:t> </a:t>
            </a:r>
            <a:r>
              <a:rPr lang="de-CH" sz="2400" dirty="0" err="1"/>
              <a:t>grande</a:t>
            </a:r>
            <a:r>
              <a:rPr lang="de-CH" sz="2400" dirty="0"/>
              <a:t> </a:t>
            </a:r>
            <a:r>
              <a:rPr lang="de-CH" sz="2400" dirty="0" err="1"/>
              <a:t>rivale</a:t>
            </a:r>
            <a:r>
              <a:rPr lang="de-CH" sz="2400" dirty="0"/>
              <a:t> di Alessandro </a:t>
            </a:r>
            <a:r>
              <a:rPr lang="de-CH" sz="2400" dirty="0" err="1"/>
              <a:t>Magno</a:t>
            </a:r>
            <a:r>
              <a:rPr lang="de-CH" sz="2400" dirty="0"/>
              <a:t>.</a:t>
            </a: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7624" y="4732459"/>
            <a:ext cx="7128792" cy="562672"/>
          </a:xfrm>
        </p:spPr>
        <p:txBody>
          <a:bodyPr/>
          <a:lstStyle/>
          <a:p>
            <a:pPr algn="ctr"/>
            <a:r>
              <a:rPr lang="de-CH" dirty="0" err="1"/>
              <a:t>Morte</a:t>
            </a:r>
            <a:r>
              <a:rPr lang="de-CH" dirty="0"/>
              <a:t> di Re Dario III</a:t>
            </a:r>
            <a:endParaRPr lang="fr-FR" dirty="0"/>
          </a:p>
        </p:txBody>
      </p:sp>
      <p:pic>
        <p:nvPicPr>
          <p:cNvPr id="7" name="Espace réservé pour une image  4" descr="210382547690001_01[1].jpg">
            <a:extLst>
              <a:ext uri="{FF2B5EF4-FFF2-40B4-BE49-F238E27FC236}">
                <a16:creationId xmlns:a16="http://schemas.microsoft.com/office/drawing/2014/main" id="{9961AE62-FAB1-CD4C-85E6-753F58682A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97" b="15297"/>
          <a:stretch>
            <a:fillRect/>
          </a:stretch>
        </p:blipFill>
        <p:spPr>
          <a:xfrm>
            <a:off x="228600" y="194396"/>
            <a:ext cx="8686800" cy="43891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691680" y="4581128"/>
            <a:ext cx="7452320" cy="2276872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>
                <a:solidFill>
                  <a:schemeClr val="tx2">
                    <a:lumMod val="75000"/>
                  </a:schemeClr>
                </a:solidFill>
              </a:rPr>
              <a:t>Attacco</a:t>
            </a:r>
            <a:r>
              <a:rPr lang="de-CH" sz="36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CH" sz="3600" dirty="0" err="1">
                <a:solidFill>
                  <a:schemeClr val="tx2">
                    <a:lumMod val="75000"/>
                  </a:schemeClr>
                </a:solidFill>
              </a:rPr>
              <a:t>all’India</a:t>
            </a:r>
            <a:endParaRPr lang="de-CH" sz="3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de-CH" sz="2400" dirty="0"/>
              <a:t>In </a:t>
            </a:r>
            <a:r>
              <a:rPr lang="de-CH" sz="2400" dirty="0" err="1"/>
              <a:t>India</a:t>
            </a:r>
            <a:r>
              <a:rPr lang="de-CH" sz="2400" dirty="0"/>
              <a:t> </a:t>
            </a:r>
            <a:r>
              <a:rPr lang="de-CH" sz="2400" dirty="0" err="1"/>
              <a:t>sconfisse</a:t>
            </a:r>
            <a:r>
              <a:rPr lang="de-CH" sz="2400" dirty="0"/>
              <a:t> </a:t>
            </a:r>
            <a:r>
              <a:rPr lang="de-CH" sz="2400" dirty="0" err="1"/>
              <a:t>re</a:t>
            </a:r>
            <a:r>
              <a:rPr lang="de-CH" sz="2400" dirty="0"/>
              <a:t> </a:t>
            </a:r>
            <a:r>
              <a:rPr lang="de-CH" sz="2400" dirty="0" err="1"/>
              <a:t>Poro</a:t>
            </a:r>
            <a:r>
              <a:rPr lang="de-CH" sz="2400" dirty="0"/>
              <a:t>. </a:t>
            </a:r>
          </a:p>
          <a:p>
            <a:pPr algn="ctr"/>
            <a:r>
              <a:rPr lang="de-CH" sz="2400" dirty="0"/>
              <a:t>Il </a:t>
            </a:r>
            <a:r>
              <a:rPr lang="de-CH" sz="2400" dirty="0" err="1"/>
              <a:t>suo</a:t>
            </a:r>
            <a:r>
              <a:rPr lang="de-CH" sz="2400" dirty="0"/>
              <a:t> </a:t>
            </a:r>
            <a:r>
              <a:rPr lang="de-CH" sz="2400" dirty="0" err="1"/>
              <a:t>esercito</a:t>
            </a:r>
            <a:r>
              <a:rPr lang="de-CH" sz="2400" dirty="0"/>
              <a:t> </a:t>
            </a:r>
            <a:r>
              <a:rPr lang="de-CH" sz="2400" dirty="0" err="1"/>
              <a:t>combatteva</a:t>
            </a:r>
            <a:r>
              <a:rPr lang="de-CH" sz="2400" dirty="0"/>
              <a:t> in </a:t>
            </a:r>
            <a:r>
              <a:rPr lang="de-CH" sz="2400" dirty="0" err="1"/>
              <a:t>groppa</a:t>
            </a:r>
            <a:r>
              <a:rPr lang="de-CH" sz="2400" dirty="0"/>
              <a:t> </a:t>
            </a:r>
          </a:p>
          <a:p>
            <a:pPr algn="ctr"/>
            <a:r>
              <a:rPr lang="de-CH" sz="2400" dirty="0" err="1"/>
              <a:t>agli</a:t>
            </a:r>
            <a:r>
              <a:rPr lang="de-CH" sz="2400" dirty="0"/>
              <a:t> </a:t>
            </a:r>
            <a:r>
              <a:rPr lang="de-CH" sz="2400" dirty="0" err="1"/>
              <a:t>elefanti</a:t>
            </a:r>
            <a:r>
              <a:rPr lang="de-CH" sz="2400" dirty="0"/>
              <a:t> </a:t>
            </a:r>
            <a:r>
              <a:rPr lang="de-CH" sz="2400" dirty="0" err="1"/>
              <a:t>addestrati</a:t>
            </a:r>
            <a:r>
              <a:rPr lang="de-CH" sz="2400" dirty="0"/>
              <a:t> alla </a:t>
            </a:r>
            <a:r>
              <a:rPr lang="de-CH" sz="2400" dirty="0" err="1"/>
              <a:t>guerra</a:t>
            </a:r>
            <a:r>
              <a:rPr lang="de-CH" sz="2800" dirty="0"/>
              <a:t>.</a:t>
            </a:r>
            <a:endParaRPr lang="fr-FR" sz="2800" dirty="0"/>
          </a:p>
        </p:txBody>
      </p:sp>
      <p:pic>
        <p:nvPicPr>
          <p:cNvPr id="6" name="Espace réservé pour une image  4" descr="1397069953[1].jpg">
            <a:extLst>
              <a:ext uri="{FF2B5EF4-FFF2-40B4-BE49-F238E27FC236}">
                <a16:creationId xmlns:a16="http://schemas.microsoft.com/office/drawing/2014/main" id="{EA35047A-A09D-7747-848D-5654A2B9D9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9" b="479"/>
          <a:stretch>
            <a:fillRect/>
          </a:stretch>
        </p:blipFill>
        <p:spPr>
          <a:xfrm>
            <a:off x="0" y="0"/>
            <a:ext cx="9144000" cy="450912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600" y="4437112"/>
            <a:ext cx="8663880" cy="2420888"/>
          </a:xfrm>
        </p:spPr>
        <p:txBody>
          <a:bodyPr>
            <a:noAutofit/>
          </a:bodyPr>
          <a:lstStyle/>
          <a:p>
            <a:pPr algn="ctr"/>
            <a:br>
              <a:rPr lang="it-IT" sz="3700" dirty="0"/>
            </a:br>
            <a:r>
              <a:rPr lang="it-IT" sz="3700" dirty="0"/>
              <a:t>Nel 323-281 a.C.</a:t>
            </a:r>
            <a:br>
              <a:rPr lang="it-IT" sz="3700" dirty="0"/>
            </a:br>
            <a:r>
              <a:rPr lang="it-IT" sz="2400" dirty="0">
                <a:solidFill>
                  <a:schemeClr val="tx1"/>
                </a:solidFill>
              </a:rPr>
              <a:t>Lotta fra i generali di Alessandro: non riuscirono a mettersi d'accordo, dopo la morte di Alessandro, sul successore e finirono per dividersi l'Impero.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60.tinypic.com/el3ds1.jpg">
            <a:extLst>
              <a:ext uri="{FF2B5EF4-FFF2-40B4-BE49-F238E27FC236}">
                <a16:creationId xmlns:a16="http://schemas.microsoft.com/office/drawing/2014/main" id="{B5E87766-A11D-D447-BAB5-523DA752841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775" b="13775"/>
          <a:stretch>
            <a:fillRect/>
          </a:stretch>
        </p:blipFill>
        <p:spPr bwMode="auto">
          <a:xfrm>
            <a:off x="971600" y="332656"/>
            <a:ext cx="7750696" cy="457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141232" y="5085184"/>
            <a:ext cx="7162800" cy="1006450"/>
          </a:xfrm>
        </p:spPr>
        <p:txBody>
          <a:bodyPr>
            <a:noAutofit/>
          </a:bodyPr>
          <a:lstStyle/>
          <a:p>
            <a:pPr algn="ctr"/>
            <a:r>
              <a:rPr lang="de-CH" sz="2400" b="1" dirty="0"/>
              <a:t>Il </a:t>
            </a:r>
            <a:r>
              <a:rPr lang="de-CH" sz="2400" b="1" dirty="0" err="1"/>
              <a:t>generale</a:t>
            </a:r>
            <a:r>
              <a:rPr lang="de-CH" sz="2400" b="1" dirty="0"/>
              <a:t> </a:t>
            </a:r>
            <a:r>
              <a:rPr lang="de-CH" sz="2400" b="1" dirty="0" err="1"/>
              <a:t>Antigono</a:t>
            </a:r>
            <a:r>
              <a:rPr lang="de-CH" sz="2400" b="1" dirty="0"/>
              <a:t>, </a:t>
            </a:r>
            <a:r>
              <a:rPr lang="de-CH" sz="2400" b="1" dirty="0" err="1"/>
              <a:t>assunse</a:t>
            </a:r>
            <a:r>
              <a:rPr lang="de-CH" sz="2400" b="1" dirty="0"/>
              <a:t> </a:t>
            </a:r>
            <a:r>
              <a:rPr lang="de-CH" sz="2400" b="1" dirty="0" err="1"/>
              <a:t>il</a:t>
            </a:r>
            <a:r>
              <a:rPr lang="de-CH" sz="2400" b="1" dirty="0"/>
              <a:t> </a:t>
            </a:r>
            <a:r>
              <a:rPr lang="de-CH" sz="2400" b="1" dirty="0" err="1"/>
              <a:t>controllo</a:t>
            </a:r>
            <a:r>
              <a:rPr lang="de-CH" sz="2400" b="1" dirty="0"/>
              <a:t> della </a:t>
            </a:r>
            <a:r>
              <a:rPr lang="de-CH" sz="2400" b="1" dirty="0" err="1"/>
              <a:t>Grecia</a:t>
            </a:r>
            <a:r>
              <a:rPr lang="de-CH" sz="2400" b="1" dirty="0"/>
              <a:t> e della </a:t>
            </a:r>
            <a:r>
              <a:rPr lang="de-CH" sz="2400" b="1" dirty="0" err="1"/>
              <a:t>Macedonia</a:t>
            </a:r>
            <a:endParaRPr lang="fr-FR" sz="2400" b="1" dirty="0"/>
          </a:p>
        </p:txBody>
      </p:sp>
      <p:pic>
        <p:nvPicPr>
          <p:cNvPr id="6" name="Espace réservé pour une image  3" descr="7053_1[1].jpg">
            <a:extLst>
              <a:ext uri="{FF2B5EF4-FFF2-40B4-BE49-F238E27FC236}">
                <a16:creationId xmlns:a16="http://schemas.microsoft.com/office/drawing/2014/main" id="{4656EC75-EE98-E14C-B02F-8804B2B6EB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99386" y="189968"/>
            <a:ext cx="4345228" cy="43891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Stemma del </a:t>
            </a:r>
            <a:r>
              <a:rPr lang="de-CH" dirty="0" err="1"/>
              <a:t>regno</a:t>
            </a:r>
            <a:r>
              <a:rPr lang="de-CH" dirty="0"/>
              <a:t> della </a:t>
            </a:r>
            <a:r>
              <a:rPr lang="de-CH" dirty="0" err="1"/>
              <a:t>Macedonia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8147248" cy="115902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</a:t>
            </a:r>
            <a:r>
              <a:rPr lang="it-IT" dirty="0">
                <a:hlinkClick r:id="rId2" tooltip="Sole di Vergina"/>
              </a:rPr>
              <a:t>sole di Vergina</a:t>
            </a:r>
            <a:r>
              <a:rPr lang="it-IT" dirty="0"/>
              <a:t>, la stella a 16 raggi posta sullo scrigno dorato, è stato rinvenuto durante gli scavi nelle tombe dei re macedoni, a </a:t>
            </a:r>
            <a:r>
              <a:rPr lang="it-IT" u="sng" dirty="0">
                <a:hlinkClick r:id="rId3"/>
              </a:rPr>
              <a:t>Verghina</a:t>
            </a:r>
            <a:r>
              <a:rPr lang="it-IT" dirty="0"/>
              <a:t>.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CH" b="1" dirty="0"/>
              <a:t>Il </a:t>
            </a:r>
            <a:r>
              <a:rPr lang="de-CH" b="1" dirty="0" err="1"/>
              <a:t>sole</a:t>
            </a:r>
            <a:r>
              <a:rPr lang="de-CH" b="1" dirty="0"/>
              <a:t> di </a:t>
            </a:r>
            <a:r>
              <a:rPr lang="de-CH" b="1" dirty="0" err="1"/>
              <a:t>Vergina</a:t>
            </a:r>
            <a:r>
              <a:rPr lang="de-CH" b="1" dirty="0"/>
              <a:t> è </a:t>
            </a:r>
            <a:r>
              <a:rPr lang="de-CH" b="1" dirty="0" err="1"/>
              <a:t>stato</a:t>
            </a:r>
            <a:r>
              <a:rPr lang="de-CH" b="1" dirty="0"/>
              <a:t> </a:t>
            </a:r>
            <a:r>
              <a:rPr lang="de-CH" b="1" dirty="0" err="1"/>
              <a:t>trovato</a:t>
            </a:r>
            <a:r>
              <a:rPr lang="de-CH" b="1" dirty="0"/>
              <a:t> </a:t>
            </a:r>
            <a:r>
              <a:rPr lang="de-CH" b="1" dirty="0" err="1"/>
              <a:t>sulla</a:t>
            </a:r>
            <a:r>
              <a:rPr lang="de-CH" b="1" dirty="0"/>
              <a:t> </a:t>
            </a:r>
            <a:r>
              <a:rPr lang="de-CH" b="1" dirty="0" err="1"/>
              <a:t>terra</a:t>
            </a:r>
            <a:r>
              <a:rPr lang="de-CH" b="1" dirty="0"/>
              <a:t> di </a:t>
            </a:r>
            <a:r>
              <a:rPr lang="de-CH" b="1" dirty="0" err="1"/>
              <a:t>Macedonia</a:t>
            </a:r>
            <a:r>
              <a:rPr lang="de-CH" b="1" dirty="0"/>
              <a:t> ed è </a:t>
            </a:r>
            <a:r>
              <a:rPr lang="de-CH" b="1" dirty="0" err="1"/>
              <a:t>un</a:t>
            </a:r>
            <a:r>
              <a:rPr lang="de-CH" b="1" dirty="0"/>
              <a:t> </a:t>
            </a:r>
            <a:r>
              <a:rPr lang="de-CH" b="1" dirty="0" err="1"/>
              <a:t>simbolo</a:t>
            </a:r>
            <a:r>
              <a:rPr lang="de-CH" b="1" dirty="0"/>
              <a:t> della </a:t>
            </a:r>
            <a:r>
              <a:rPr lang="de-CH" b="1" dirty="0" err="1"/>
              <a:t>monarchia</a:t>
            </a:r>
            <a:endParaRPr lang="de-CH" b="1" dirty="0"/>
          </a:p>
          <a:p>
            <a:endParaRPr lang="de-CH" b="1" dirty="0"/>
          </a:p>
          <a:p>
            <a:r>
              <a:rPr lang="de-CH" b="1" dirty="0" err="1"/>
              <a:t>Dunque</a:t>
            </a:r>
            <a:r>
              <a:rPr lang="de-CH" b="1" dirty="0"/>
              <a:t> è </a:t>
            </a:r>
            <a:r>
              <a:rPr lang="de-CH" b="1" dirty="0" err="1"/>
              <a:t>diventato</a:t>
            </a:r>
            <a:r>
              <a:rPr lang="de-CH" b="1" dirty="0"/>
              <a:t>  </a:t>
            </a:r>
            <a:r>
              <a:rPr lang="de-CH" b="1" dirty="0" err="1"/>
              <a:t>stemma</a:t>
            </a:r>
            <a:r>
              <a:rPr lang="de-CH" b="1" dirty="0"/>
              <a:t> del </a:t>
            </a:r>
            <a:r>
              <a:rPr lang="de-CH" b="1" dirty="0" err="1"/>
              <a:t>regno</a:t>
            </a:r>
            <a:r>
              <a:rPr lang="de-CH" b="1" dirty="0"/>
              <a:t> della </a:t>
            </a:r>
            <a:r>
              <a:rPr lang="de-CH" b="1" dirty="0" err="1"/>
              <a:t>Macedonia</a:t>
            </a:r>
            <a:endParaRPr lang="fr-FR" b="1" dirty="0"/>
          </a:p>
        </p:txBody>
      </p:sp>
      <p:pic>
        <p:nvPicPr>
          <p:cNvPr id="8" name="Picture 2" descr="https://upload.wikimedia.org/wikipedia/commons/thumb/8/8a/Vergina_sun.svg/239px-Vergina_sun.svg.png">
            <a:extLst>
              <a:ext uri="{FF2B5EF4-FFF2-40B4-BE49-F238E27FC236}">
                <a16:creationId xmlns:a16="http://schemas.microsoft.com/office/drawing/2014/main" id="{BAB6279F-35D1-D94E-9B8D-5CF82730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44824"/>
            <a:ext cx="227647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141232" y="4797152"/>
            <a:ext cx="7162800" cy="1440160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Il generale Tolomeo, ricevette l’Egitto, con il titolo di Satrapo. La sua famiglia governò l'Egitto per i successivi 300 anni.</a:t>
            </a:r>
            <a:endParaRPr lang="fr-FR" sz="2400" b="1" dirty="0"/>
          </a:p>
        </p:txBody>
      </p:sp>
      <p:pic>
        <p:nvPicPr>
          <p:cNvPr id="6" name="Picture 2" descr="http://www.omm.de/veranstaltungen/festspiele/bilder/GOE-tolomeo4.jpg">
            <a:extLst>
              <a:ext uri="{FF2B5EF4-FFF2-40B4-BE49-F238E27FC236}">
                <a16:creationId xmlns:a16="http://schemas.microsoft.com/office/drawing/2014/main" id="{B21A853F-237F-AB4A-B184-01D5010F7E9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56" r="3756"/>
          <a:stretch>
            <a:fillRect/>
          </a:stretch>
        </p:blipFill>
        <p:spPr bwMode="auto">
          <a:xfrm>
            <a:off x="1646238" y="190500"/>
            <a:ext cx="5851525" cy="438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2267744" y="5157192"/>
            <a:ext cx="6480720" cy="1080120"/>
          </a:xfrm>
        </p:spPr>
        <p:txBody>
          <a:bodyPr>
            <a:noAutofit/>
          </a:bodyPr>
          <a:lstStyle/>
          <a:p>
            <a:pPr algn="ctr"/>
            <a:r>
              <a:rPr lang="de-CH" sz="2400" b="1" dirty="0" err="1"/>
              <a:t>Seleuco</a:t>
            </a:r>
            <a:r>
              <a:rPr lang="de-CH" sz="2400" b="1" dirty="0"/>
              <a:t> </a:t>
            </a:r>
            <a:r>
              <a:rPr lang="de-CH" sz="2400" b="1" dirty="0" err="1"/>
              <a:t>costruì</a:t>
            </a:r>
            <a:r>
              <a:rPr lang="de-CH" sz="2400" b="1" dirty="0"/>
              <a:t> </a:t>
            </a:r>
            <a:r>
              <a:rPr lang="de-CH" sz="2400" b="1" dirty="0" err="1"/>
              <a:t>l’Impero</a:t>
            </a:r>
            <a:r>
              <a:rPr lang="de-CH" sz="2400" b="1" dirty="0"/>
              <a:t> </a:t>
            </a:r>
            <a:r>
              <a:rPr lang="de-CH" sz="2400" b="1" dirty="0" err="1"/>
              <a:t>seleucita</a:t>
            </a:r>
            <a:r>
              <a:rPr lang="de-CH" sz="2400" b="1" dirty="0"/>
              <a:t> </a:t>
            </a:r>
            <a:r>
              <a:rPr lang="de-CH" sz="2400" b="1" dirty="0" err="1"/>
              <a:t>con</a:t>
            </a:r>
            <a:r>
              <a:rPr lang="de-CH" sz="2400" b="1" dirty="0"/>
              <a:t> i </a:t>
            </a:r>
            <a:r>
              <a:rPr lang="de-CH" sz="2400" b="1" dirty="0" err="1"/>
              <a:t>restanti</a:t>
            </a:r>
            <a:r>
              <a:rPr lang="de-CH" sz="2400" b="1" dirty="0"/>
              <a:t> </a:t>
            </a:r>
            <a:r>
              <a:rPr lang="de-CH" sz="2400" b="1" dirty="0" err="1"/>
              <a:t>territori</a:t>
            </a:r>
            <a:r>
              <a:rPr lang="de-CH" sz="2400" b="1" dirty="0"/>
              <a:t> (</a:t>
            </a:r>
            <a:r>
              <a:rPr lang="de-CH" sz="2400" b="1" dirty="0" err="1"/>
              <a:t>Persia</a:t>
            </a:r>
            <a:r>
              <a:rPr lang="de-CH" sz="2400" b="1" dirty="0"/>
              <a:t> e </a:t>
            </a:r>
            <a:r>
              <a:rPr lang="de-CH" sz="2400" b="1" dirty="0" err="1"/>
              <a:t>parte</a:t>
            </a:r>
            <a:r>
              <a:rPr lang="de-CH" sz="2400" b="1" dirty="0"/>
              <a:t> </a:t>
            </a:r>
            <a:r>
              <a:rPr lang="de-CH" sz="2400" b="1" dirty="0" err="1"/>
              <a:t>dell‘India</a:t>
            </a:r>
            <a:r>
              <a:rPr lang="de-CH" sz="2400" b="1" dirty="0"/>
              <a:t>).</a:t>
            </a:r>
          </a:p>
          <a:p>
            <a:pPr algn="ctr"/>
            <a:r>
              <a:rPr lang="de-CH" sz="2400" b="1" dirty="0"/>
              <a:t>Nel 146 a.C. la </a:t>
            </a:r>
            <a:r>
              <a:rPr lang="de-CH" sz="2400" b="1" dirty="0" err="1"/>
              <a:t>Grecia</a:t>
            </a:r>
            <a:r>
              <a:rPr lang="de-CH" sz="2400" b="1" dirty="0"/>
              <a:t> </a:t>
            </a:r>
            <a:r>
              <a:rPr lang="de-CH" sz="2400" b="1" dirty="0" err="1"/>
              <a:t>diventa</a:t>
            </a:r>
            <a:r>
              <a:rPr lang="de-CH" sz="2400" b="1" dirty="0"/>
              <a:t> </a:t>
            </a:r>
            <a:r>
              <a:rPr lang="de-CH" sz="2400" b="1" dirty="0" err="1"/>
              <a:t>parte</a:t>
            </a:r>
            <a:r>
              <a:rPr lang="de-CH" sz="2400" b="1" dirty="0"/>
              <a:t> </a:t>
            </a:r>
            <a:r>
              <a:rPr lang="de-CH" sz="2400" b="1" dirty="0" err="1"/>
              <a:t>dell’Impero</a:t>
            </a:r>
            <a:r>
              <a:rPr lang="de-CH" sz="2400" b="1" dirty="0"/>
              <a:t> Romano.</a:t>
            </a:r>
          </a:p>
          <a:p>
            <a:endParaRPr lang="fr-FR" sz="2400" b="1" dirty="0"/>
          </a:p>
        </p:txBody>
      </p:sp>
      <p:pic>
        <p:nvPicPr>
          <p:cNvPr id="6" name="Espace réservé pour une image  3" descr="getty_hephaestion[1].gif">
            <a:extLst>
              <a:ext uri="{FF2B5EF4-FFF2-40B4-BE49-F238E27FC236}">
                <a16:creationId xmlns:a16="http://schemas.microsoft.com/office/drawing/2014/main" id="{60D701B9-51BE-D24E-BBE3-4E8D208AC9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799196" y="189968"/>
            <a:ext cx="3545608" cy="438912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CH" sz="3700" dirty="0" err="1"/>
              <a:t>Riassunto</a:t>
            </a:r>
            <a:endParaRPr lang="fr-FR" sz="3700" dirty="0"/>
          </a:p>
        </p:txBody>
      </p:sp>
      <p:pic>
        <p:nvPicPr>
          <p:cNvPr id="6" name="Espace réservé du contenu 3" descr="Alessandro-Magno[1].jpg">
            <a:extLst>
              <a:ext uri="{FF2B5EF4-FFF2-40B4-BE49-F238E27FC236}">
                <a16:creationId xmlns:a16="http://schemas.microsoft.com/office/drawing/2014/main" id="{30A397B8-6BAD-7F4C-ACB3-853C2E455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843" y="1481138"/>
            <a:ext cx="8028314" cy="45259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CH" dirty="0"/>
              <a:t>Ho </a:t>
            </a:r>
            <a:r>
              <a:rPr lang="de-CH" dirty="0" err="1"/>
              <a:t>imparato</a:t>
            </a:r>
            <a:r>
              <a:rPr lang="de-CH" dirty="0"/>
              <a:t> che Alessandro è </a:t>
            </a:r>
            <a:r>
              <a:rPr lang="de-CH" dirty="0" err="1"/>
              <a:t>diventato</a:t>
            </a:r>
            <a:r>
              <a:rPr lang="de-CH" dirty="0"/>
              <a:t> </a:t>
            </a:r>
            <a:r>
              <a:rPr lang="de-CH" dirty="0" err="1"/>
              <a:t>re</a:t>
            </a:r>
            <a:endParaRPr lang="de-CH" dirty="0"/>
          </a:p>
          <a:p>
            <a:pPr algn="ctr">
              <a:buNone/>
            </a:pPr>
            <a:r>
              <a:rPr lang="de-CH" dirty="0"/>
              <a:t>molto </a:t>
            </a:r>
            <a:r>
              <a:rPr lang="de-CH" dirty="0" err="1"/>
              <a:t>giovane</a:t>
            </a:r>
            <a:r>
              <a:rPr lang="de-CH" dirty="0"/>
              <a:t> e che </a:t>
            </a:r>
            <a:r>
              <a:rPr lang="de-CH" dirty="0" err="1"/>
              <a:t>già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padre</a:t>
            </a:r>
            <a:r>
              <a:rPr lang="de-CH" dirty="0"/>
              <a:t> </a:t>
            </a:r>
            <a:r>
              <a:rPr lang="de-CH" dirty="0" err="1"/>
              <a:t>aveva</a:t>
            </a:r>
            <a:r>
              <a:rPr lang="de-CH" dirty="0"/>
              <a:t> </a:t>
            </a:r>
            <a:r>
              <a:rPr lang="de-CH" dirty="0" err="1"/>
              <a:t>intenzione</a:t>
            </a:r>
            <a:r>
              <a:rPr lang="de-CH" dirty="0"/>
              <a:t> </a:t>
            </a:r>
          </a:p>
          <a:p>
            <a:pPr algn="ctr">
              <a:buNone/>
            </a:pPr>
            <a:r>
              <a:rPr lang="de-CH" dirty="0"/>
              <a:t>di </a:t>
            </a:r>
            <a:r>
              <a:rPr lang="de-CH" dirty="0" err="1"/>
              <a:t>attaccare</a:t>
            </a:r>
            <a:r>
              <a:rPr lang="de-CH" dirty="0"/>
              <a:t> la </a:t>
            </a:r>
            <a:r>
              <a:rPr lang="de-CH" dirty="0" err="1"/>
              <a:t>Persia</a:t>
            </a:r>
            <a:r>
              <a:rPr lang="de-CH" dirty="0"/>
              <a:t>, </a:t>
            </a:r>
            <a:r>
              <a:rPr lang="de-CH" dirty="0" err="1"/>
              <a:t>ma</a:t>
            </a:r>
            <a:r>
              <a:rPr lang="de-CH" dirty="0"/>
              <a:t> non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aveva</a:t>
            </a:r>
            <a:r>
              <a:rPr lang="de-CH" dirty="0"/>
              <a:t> </a:t>
            </a:r>
            <a:r>
              <a:rPr lang="de-CH" dirty="0" err="1"/>
              <a:t>fatto</a:t>
            </a:r>
            <a:r>
              <a:rPr lang="de-CH" dirty="0"/>
              <a:t>.</a:t>
            </a:r>
          </a:p>
          <a:p>
            <a:pPr algn="ctr">
              <a:buNone/>
            </a:pPr>
            <a:endParaRPr lang="de-CH" dirty="0"/>
          </a:p>
          <a:p>
            <a:pPr algn="ctr">
              <a:buNone/>
            </a:pPr>
            <a:r>
              <a:rPr lang="de-CH" dirty="0"/>
              <a:t>   </a:t>
            </a:r>
            <a:r>
              <a:rPr lang="de-CH" dirty="0" err="1"/>
              <a:t>L’idea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piacque</a:t>
            </a:r>
            <a:r>
              <a:rPr lang="de-CH" dirty="0"/>
              <a:t>, </a:t>
            </a:r>
            <a:r>
              <a:rPr lang="de-CH" dirty="0" err="1"/>
              <a:t>dunque</a:t>
            </a:r>
            <a:r>
              <a:rPr lang="de-CH" dirty="0"/>
              <a:t> </a:t>
            </a:r>
            <a:r>
              <a:rPr lang="de-CH" dirty="0" err="1"/>
              <a:t>affrontò</a:t>
            </a:r>
            <a:r>
              <a:rPr lang="de-CH" dirty="0"/>
              <a:t> la </a:t>
            </a:r>
            <a:r>
              <a:rPr lang="de-CH" dirty="0" err="1"/>
              <a:t>Persia</a:t>
            </a:r>
            <a:r>
              <a:rPr lang="de-CH" dirty="0"/>
              <a:t> e </a:t>
            </a:r>
            <a:r>
              <a:rPr lang="de-CH" dirty="0" err="1"/>
              <a:t>sconfisse</a:t>
            </a:r>
            <a:r>
              <a:rPr lang="de-CH" dirty="0"/>
              <a:t> Re Dario III. </a:t>
            </a:r>
            <a:r>
              <a:rPr lang="de-CH" dirty="0" err="1"/>
              <a:t>Era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guerriero</a:t>
            </a:r>
            <a:r>
              <a:rPr lang="de-CH" dirty="0"/>
              <a:t> </a:t>
            </a:r>
            <a:r>
              <a:rPr lang="de-CH" dirty="0" err="1"/>
              <a:t>ma</a:t>
            </a:r>
            <a:r>
              <a:rPr lang="de-CH" dirty="0"/>
              <a:t> </a:t>
            </a:r>
            <a:r>
              <a:rPr lang="de-CH" dirty="0" err="1"/>
              <a:t>studiava</a:t>
            </a:r>
            <a:r>
              <a:rPr lang="de-CH" dirty="0"/>
              <a:t> e </a:t>
            </a:r>
            <a:r>
              <a:rPr lang="de-CH" dirty="0" err="1"/>
              <a:t>rispettava</a:t>
            </a:r>
            <a:r>
              <a:rPr lang="de-CH" dirty="0"/>
              <a:t> la </a:t>
            </a:r>
            <a:r>
              <a:rPr lang="de-CH" dirty="0" err="1"/>
              <a:t>cultura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popoli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invadeva</a:t>
            </a:r>
            <a:r>
              <a:rPr lang="de-CH" dirty="0"/>
              <a:t>. </a:t>
            </a:r>
            <a:r>
              <a:rPr lang="de-CH" dirty="0" err="1"/>
              <a:t>Costruì</a:t>
            </a:r>
            <a:r>
              <a:rPr lang="de-CH" dirty="0"/>
              <a:t> </a:t>
            </a:r>
            <a:r>
              <a:rPr lang="de-CH" dirty="0" err="1"/>
              <a:t>tante</a:t>
            </a:r>
            <a:r>
              <a:rPr lang="de-CH" dirty="0"/>
              <a:t> „</a:t>
            </a:r>
            <a:r>
              <a:rPr lang="de-CH" dirty="0" err="1"/>
              <a:t>Alessandrie</a:t>
            </a:r>
            <a:r>
              <a:rPr lang="de-CH" dirty="0"/>
              <a:t>“ e </a:t>
            </a:r>
            <a:r>
              <a:rPr lang="de-CH" dirty="0" err="1"/>
              <a:t>fece</a:t>
            </a:r>
            <a:r>
              <a:rPr lang="de-CH" dirty="0"/>
              <a:t> </a:t>
            </a:r>
            <a:r>
              <a:rPr lang="de-CH" dirty="0" err="1"/>
              <a:t>sposare</a:t>
            </a:r>
            <a:r>
              <a:rPr lang="de-CH" dirty="0"/>
              <a:t> i </a:t>
            </a:r>
            <a:r>
              <a:rPr lang="de-CH" dirty="0" err="1"/>
              <a:t>suoi</a:t>
            </a:r>
            <a:r>
              <a:rPr lang="de-CH" dirty="0"/>
              <a:t> </a:t>
            </a:r>
            <a:r>
              <a:rPr lang="de-CH" dirty="0" err="1"/>
              <a:t>soldati</a:t>
            </a:r>
            <a:r>
              <a:rPr lang="de-CH" dirty="0"/>
              <a:t> a </a:t>
            </a:r>
            <a:r>
              <a:rPr lang="de-CH" dirty="0" err="1"/>
              <a:t>donne</a:t>
            </a:r>
            <a:r>
              <a:rPr lang="de-CH" dirty="0"/>
              <a:t> del </a:t>
            </a:r>
            <a:r>
              <a:rPr lang="de-CH" dirty="0" err="1"/>
              <a:t>paese</a:t>
            </a:r>
            <a:r>
              <a:rPr lang="de-CH" dirty="0"/>
              <a:t>. </a:t>
            </a: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lui</a:t>
            </a:r>
            <a:r>
              <a:rPr lang="de-CH" dirty="0"/>
              <a:t> non </a:t>
            </a:r>
            <a:r>
              <a:rPr lang="de-CH" dirty="0" err="1"/>
              <a:t>sposò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macedone</a:t>
            </a:r>
            <a:r>
              <a:rPr lang="de-CH" dirty="0"/>
              <a:t> </a:t>
            </a:r>
            <a:r>
              <a:rPr lang="de-CH" dirty="0" err="1"/>
              <a:t>ma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principessa</a:t>
            </a:r>
            <a:r>
              <a:rPr lang="de-CH" dirty="0"/>
              <a:t> </a:t>
            </a:r>
            <a:r>
              <a:rPr lang="de-CH" dirty="0" err="1"/>
              <a:t>persiana</a:t>
            </a:r>
            <a:r>
              <a:rPr lang="de-CH" dirty="0"/>
              <a:t>.</a:t>
            </a:r>
          </a:p>
          <a:p>
            <a:pPr algn="ctr">
              <a:buNone/>
            </a:pPr>
            <a:endParaRPr lang="de-CH" dirty="0"/>
          </a:p>
          <a:p>
            <a:pPr algn="ctr">
              <a:buNone/>
            </a:pPr>
            <a:r>
              <a:rPr lang="de-CH" dirty="0"/>
              <a:t>   Il </a:t>
            </a:r>
            <a:r>
              <a:rPr lang="de-CH" dirty="0" err="1"/>
              <a:t>suo</a:t>
            </a:r>
            <a:r>
              <a:rPr lang="de-CH" dirty="0"/>
              <a:t> </a:t>
            </a:r>
            <a:r>
              <a:rPr lang="de-CH" dirty="0" err="1"/>
              <a:t>sogno</a:t>
            </a:r>
            <a:r>
              <a:rPr lang="de-CH" dirty="0"/>
              <a:t> </a:t>
            </a:r>
            <a:r>
              <a:rPr lang="de-CH" dirty="0" err="1"/>
              <a:t>era</a:t>
            </a:r>
            <a:r>
              <a:rPr lang="de-CH" dirty="0"/>
              <a:t> </a:t>
            </a:r>
            <a:r>
              <a:rPr lang="de-CH" dirty="0" err="1"/>
              <a:t>riunire</a:t>
            </a:r>
            <a:r>
              <a:rPr lang="de-CH" dirty="0"/>
              <a:t> tutti sotto </a:t>
            </a:r>
            <a:r>
              <a:rPr lang="de-CH" dirty="0" err="1"/>
              <a:t>un</a:t>
            </a:r>
            <a:r>
              <a:rPr lang="de-CH" dirty="0"/>
              <a:t> solo </a:t>
            </a:r>
            <a:r>
              <a:rPr lang="de-CH" dirty="0" err="1"/>
              <a:t>regno</a:t>
            </a:r>
            <a:r>
              <a:rPr lang="de-CH" dirty="0"/>
              <a:t>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dirty="0"/>
              <a:t>Cosa mi ha </a:t>
            </a:r>
            <a:r>
              <a:rPr lang="de-CH" dirty="0" err="1"/>
              <a:t>insegnato</a:t>
            </a:r>
            <a:r>
              <a:rPr lang="de-CH" dirty="0"/>
              <a:t> la </a:t>
            </a:r>
            <a:r>
              <a:rPr lang="de-CH" dirty="0" err="1"/>
              <a:t>ricerca</a:t>
            </a:r>
            <a:br>
              <a:rPr lang="de-CH" dirty="0"/>
            </a:b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 err="1"/>
              <a:t>Madre</a:t>
            </a:r>
            <a:r>
              <a:rPr lang="de-CH" dirty="0"/>
              <a:t> Olimpia</a:t>
            </a:r>
          </a:p>
          <a:p>
            <a:pPr>
              <a:buNone/>
            </a:pPr>
            <a:r>
              <a:rPr lang="fr-FR" dirty="0">
                <a:hlinkClick r:id="rId2"/>
              </a:rPr>
              <a:t>https://www.youtube.com/watch?v=ky03Tw3WNlM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Alessandro e </a:t>
            </a:r>
            <a:r>
              <a:rPr lang="fr-FR" dirty="0" err="1"/>
              <a:t>Bucefalo</a:t>
            </a:r>
            <a:endParaRPr lang="fr-FR" dirty="0"/>
          </a:p>
          <a:p>
            <a:pPr>
              <a:buNone/>
            </a:pPr>
            <a:r>
              <a:rPr lang="fr-FR" dirty="0">
                <a:hlinkClick r:id="rId3"/>
              </a:rPr>
              <a:t>https://www.youtube.com/watch?v=fCg0cuPWsj8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de-CH" dirty="0"/>
              <a:t>Battaglia di </a:t>
            </a:r>
            <a:r>
              <a:rPr lang="de-CH" dirty="0" err="1"/>
              <a:t>Gaugamela</a:t>
            </a:r>
            <a:endParaRPr lang="de-CH" dirty="0"/>
          </a:p>
          <a:p>
            <a:pPr>
              <a:buNone/>
            </a:pPr>
            <a:r>
              <a:rPr lang="fr-FR" dirty="0">
                <a:hlinkClick r:id="rId4"/>
              </a:rPr>
              <a:t>https://www.youtube.com/watch?v=NtIFwsGLd4E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Filmati</a:t>
            </a:r>
            <a:r>
              <a:rPr lang="de-CH" dirty="0"/>
              <a:t> sul </a:t>
            </a:r>
            <a:r>
              <a:rPr lang="de-CH" dirty="0" err="1"/>
              <a:t>tema</a:t>
            </a:r>
            <a:r>
              <a:rPr lang="de-CH" dirty="0"/>
              <a:t>: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808312"/>
          </a:xfrm>
        </p:spPr>
        <p:txBody>
          <a:bodyPr/>
          <a:lstStyle/>
          <a:p>
            <a:r>
              <a:rPr lang="de-CH" dirty="0" err="1"/>
              <a:t>Enciclopedia</a:t>
            </a:r>
            <a:r>
              <a:rPr lang="de-CH" dirty="0"/>
              <a:t> della </a:t>
            </a:r>
            <a:r>
              <a:rPr lang="de-CH" dirty="0" err="1"/>
              <a:t>storia</a:t>
            </a:r>
            <a:r>
              <a:rPr lang="de-CH" dirty="0"/>
              <a:t> del </a:t>
            </a:r>
            <a:r>
              <a:rPr lang="de-CH" dirty="0" err="1"/>
              <a:t>mondo</a:t>
            </a:r>
            <a:r>
              <a:rPr lang="de-CH" dirty="0"/>
              <a:t> (</a:t>
            </a:r>
            <a:r>
              <a:rPr lang="de-CH" dirty="0" err="1"/>
              <a:t>edizione</a:t>
            </a:r>
            <a:r>
              <a:rPr lang="de-CH" dirty="0"/>
              <a:t> </a:t>
            </a:r>
            <a:r>
              <a:rPr lang="de-CH" dirty="0" err="1"/>
              <a:t>Usborne</a:t>
            </a:r>
            <a:r>
              <a:rPr lang="de-CH" dirty="0"/>
              <a:t>)</a:t>
            </a:r>
          </a:p>
          <a:p>
            <a:r>
              <a:rPr lang="de-CH" dirty="0" err="1"/>
              <a:t>Wikipedia</a:t>
            </a:r>
            <a:r>
              <a:rPr lang="de-CH" dirty="0"/>
              <a:t>: </a:t>
            </a:r>
            <a:r>
              <a:rPr lang="de-CH" dirty="0" err="1"/>
              <a:t>Regno</a:t>
            </a:r>
            <a:r>
              <a:rPr lang="de-CH" dirty="0"/>
              <a:t> di </a:t>
            </a:r>
            <a:r>
              <a:rPr lang="de-CH" dirty="0" err="1"/>
              <a:t>Macedonia</a:t>
            </a:r>
            <a:endParaRPr lang="de-CH" dirty="0"/>
          </a:p>
          <a:p>
            <a:r>
              <a:rPr lang="de-CH" dirty="0" err="1"/>
              <a:t>Wikipedia</a:t>
            </a:r>
            <a:r>
              <a:rPr lang="de-CH" dirty="0"/>
              <a:t>: Alessandro </a:t>
            </a:r>
            <a:r>
              <a:rPr lang="de-CH" dirty="0" err="1"/>
              <a:t>Magno</a:t>
            </a:r>
            <a:endParaRPr lang="de-CH" dirty="0"/>
          </a:p>
          <a:p>
            <a:r>
              <a:rPr lang="de-CH" dirty="0" err="1"/>
              <a:t>Enciclopedia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ragazzi</a:t>
            </a:r>
            <a:r>
              <a:rPr lang="de-CH" dirty="0"/>
              <a:t> (Treccani la cultura italiana)</a:t>
            </a:r>
            <a:endParaRPr lang="fr-FR" dirty="0"/>
          </a:p>
          <a:p>
            <a:endParaRPr lang="de-CH" dirty="0"/>
          </a:p>
          <a:p>
            <a:pPr>
              <a:buNone/>
            </a:pPr>
            <a:endParaRPr lang="de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Fonti</a:t>
            </a:r>
            <a:r>
              <a:rPr lang="de-CH" dirty="0"/>
              <a:t>: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>
                <a:solidFill>
                  <a:schemeClr val="bg2">
                    <a:lumMod val="50000"/>
                  </a:schemeClr>
                </a:solidFill>
              </a:rPr>
              <a:t>Domande</a:t>
            </a:r>
            <a:r>
              <a:rPr lang="de-CH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Espace réservé du contenu 6" descr="domande[2].jpg">
            <a:extLst>
              <a:ext uri="{FF2B5EF4-FFF2-40B4-BE49-F238E27FC236}">
                <a16:creationId xmlns:a16="http://schemas.microsoft.com/office/drawing/2014/main" id="{25A387FC-4213-2C40-82BE-98B52423C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915319"/>
            <a:ext cx="3657600" cy="3657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740295"/>
          </a:xfrm>
        </p:spPr>
        <p:txBody>
          <a:bodyPr>
            <a:normAutofit fontScale="90000"/>
          </a:bodyPr>
          <a:lstStyle/>
          <a:p>
            <a:pPr algn="ctr"/>
            <a:r>
              <a:rPr lang="de-CH" sz="5400" dirty="0"/>
              <a:t>ATTIVITÀ</a:t>
            </a:r>
            <a:endParaRPr lang="fr-FR" sz="5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L’attività</a:t>
            </a:r>
            <a:r>
              <a:rPr lang="de-CH" dirty="0"/>
              <a:t> </a:t>
            </a:r>
            <a:r>
              <a:rPr lang="de-CH" dirty="0" err="1"/>
              <a:t>sarà</a:t>
            </a:r>
            <a:r>
              <a:rPr lang="de-CH" dirty="0"/>
              <a:t> </a:t>
            </a:r>
            <a:r>
              <a:rPr lang="de-CH" dirty="0" err="1"/>
              <a:t>questa</a:t>
            </a:r>
            <a:r>
              <a:rPr lang="de-CH" dirty="0"/>
              <a:t>: </a:t>
            </a:r>
            <a:r>
              <a:rPr lang="de-CH" dirty="0" err="1"/>
              <a:t>sarete</a:t>
            </a:r>
            <a:r>
              <a:rPr lang="de-CH" dirty="0"/>
              <a:t> a </a:t>
            </a:r>
            <a:r>
              <a:rPr lang="de-CH" dirty="0" err="1"/>
              <a:t>coppie</a:t>
            </a:r>
            <a:r>
              <a:rPr lang="de-CH" dirty="0"/>
              <a:t>, </a:t>
            </a:r>
            <a:r>
              <a:rPr lang="de-CH" dirty="0" err="1"/>
              <a:t>con</a:t>
            </a:r>
            <a:r>
              <a:rPr lang="de-CH" dirty="0"/>
              <a:t> la </a:t>
            </a:r>
            <a:r>
              <a:rPr lang="de-CH" dirty="0" err="1"/>
              <a:t>persona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cui</a:t>
            </a:r>
            <a:r>
              <a:rPr lang="de-CH" dirty="0"/>
              <a:t> </a:t>
            </a:r>
            <a:r>
              <a:rPr lang="de-CH" dirty="0" err="1"/>
              <a:t>andate</a:t>
            </a:r>
            <a:r>
              <a:rPr lang="de-CH" dirty="0"/>
              <a:t> </a:t>
            </a:r>
            <a:r>
              <a:rPr lang="de-CH" dirty="0" err="1"/>
              <a:t>meno</a:t>
            </a:r>
            <a:r>
              <a:rPr lang="de-CH" dirty="0"/>
              <a:t> </a:t>
            </a:r>
            <a:r>
              <a:rPr lang="de-CH" dirty="0" err="1"/>
              <a:t>d’accordo</a:t>
            </a:r>
            <a:r>
              <a:rPr lang="de-CH" dirty="0"/>
              <a:t>.  </a:t>
            </a:r>
          </a:p>
          <a:p>
            <a:r>
              <a:rPr lang="de-CH" dirty="0"/>
              <a:t>In 2 </a:t>
            </a:r>
            <a:r>
              <a:rPr lang="de-CH" dirty="0" err="1"/>
              <a:t>minuti</a:t>
            </a:r>
            <a:r>
              <a:rPr lang="de-CH" dirty="0"/>
              <a:t> </a:t>
            </a:r>
            <a:r>
              <a:rPr lang="de-CH" dirty="0" err="1"/>
              <a:t>dovrete</a:t>
            </a:r>
            <a:r>
              <a:rPr lang="de-CH" dirty="0"/>
              <a:t> </a:t>
            </a:r>
            <a:r>
              <a:rPr lang="de-CH" dirty="0" err="1"/>
              <a:t>trovare</a:t>
            </a:r>
            <a:r>
              <a:rPr lang="de-CH" dirty="0"/>
              <a:t> 2 </a:t>
            </a:r>
            <a:r>
              <a:rPr lang="de-CH" dirty="0" err="1"/>
              <a:t>punti</a:t>
            </a:r>
            <a:r>
              <a:rPr lang="de-CH" dirty="0"/>
              <a:t> in </a:t>
            </a:r>
            <a:r>
              <a:rPr lang="de-CH" dirty="0" err="1"/>
              <a:t>comune</a:t>
            </a:r>
            <a:r>
              <a:rPr lang="de-CH" dirty="0"/>
              <a:t> </a:t>
            </a:r>
            <a:r>
              <a:rPr lang="de-CH" dirty="0" err="1"/>
              <a:t>fra</a:t>
            </a:r>
            <a:r>
              <a:rPr lang="de-CH" dirty="0"/>
              <a:t> di </a:t>
            </a:r>
            <a:r>
              <a:rPr lang="de-CH" dirty="0" err="1"/>
              <a:t>voi</a:t>
            </a:r>
            <a:r>
              <a:rPr lang="de-CH" dirty="0"/>
              <a:t> e </a:t>
            </a:r>
            <a:r>
              <a:rPr lang="de-CH" dirty="0" err="1"/>
              <a:t>poi</a:t>
            </a:r>
            <a:r>
              <a:rPr lang="de-CH" dirty="0"/>
              <a:t> </a:t>
            </a:r>
            <a:r>
              <a:rPr lang="de-CH" dirty="0" err="1"/>
              <a:t>avrete</a:t>
            </a:r>
            <a:r>
              <a:rPr lang="de-CH" dirty="0"/>
              <a:t> 1 </a:t>
            </a:r>
            <a:r>
              <a:rPr lang="de-CH" dirty="0" err="1"/>
              <a:t>minuto</a:t>
            </a:r>
            <a:r>
              <a:rPr lang="de-CH" dirty="0"/>
              <a:t> </a:t>
            </a:r>
            <a:r>
              <a:rPr lang="de-CH" dirty="0" err="1"/>
              <a:t>ciascuno</a:t>
            </a:r>
            <a:r>
              <a:rPr lang="de-CH" dirty="0"/>
              <a:t> per </a:t>
            </a:r>
            <a:r>
              <a:rPr lang="de-CH" dirty="0" err="1"/>
              <a:t>presentarcelo</a:t>
            </a:r>
            <a:r>
              <a:rPr lang="de-CH" dirty="0"/>
              <a:t>.</a:t>
            </a:r>
          </a:p>
          <a:p>
            <a:r>
              <a:rPr lang="de-CH" dirty="0" err="1"/>
              <a:t>L’idea</a:t>
            </a:r>
            <a:r>
              <a:rPr lang="de-CH" dirty="0"/>
              <a:t> mi è </a:t>
            </a:r>
            <a:r>
              <a:rPr lang="de-CH" dirty="0" err="1"/>
              <a:t>venuta</a:t>
            </a:r>
            <a:r>
              <a:rPr lang="de-CH" dirty="0"/>
              <a:t> </a:t>
            </a:r>
            <a:r>
              <a:rPr lang="de-CH" dirty="0" err="1"/>
              <a:t>ripensando</a:t>
            </a:r>
            <a:r>
              <a:rPr lang="de-CH" dirty="0"/>
              <a:t> a </a:t>
            </a:r>
            <a:r>
              <a:rPr lang="de-CH" dirty="0" err="1"/>
              <a:t>quello</a:t>
            </a:r>
            <a:r>
              <a:rPr lang="de-CH" dirty="0"/>
              <a:t> che Alessandro ha </a:t>
            </a:r>
            <a:r>
              <a:rPr lang="de-CH" dirty="0" err="1"/>
              <a:t>voluto</a:t>
            </a:r>
            <a:r>
              <a:rPr lang="de-CH" dirty="0"/>
              <a:t> </a:t>
            </a:r>
            <a:r>
              <a:rPr lang="de-CH" dirty="0" err="1"/>
              <a:t>raggiungere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le </a:t>
            </a:r>
            <a:r>
              <a:rPr lang="de-CH" dirty="0" err="1"/>
              <a:t>sue</a:t>
            </a:r>
            <a:r>
              <a:rPr lang="de-CH" dirty="0"/>
              <a:t> </a:t>
            </a:r>
            <a:r>
              <a:rPr lang="de-CH" dirty="0" err="1"/>
              <a:t>conquiste</a:t>
            </a:r>
            <a:r>
              <a:rPr lang="de-CH" dirty="0"/>
              <a:t>. </a:t>
            </a:r>
          </a:p>
          <a:p>
            <a:pPr marL="109728" indent="0">
              <a:buNone/>
            </a:pPr>
            <a:endParaRPr lang="de-CH" dirty="0"/>
          </a:p>
          <a:p>
            <a:pPr marL="109728" indent="0">
              <a:buNone/>
            </a:pPr>
            <a:r>
              <a:rPr lang="fr-FR" dirty="0"/>
              <a:t>IMPARARE UNO DALL’ALTRO!                                      </a:t>
            </a:r>
            <a:endParaRPr lang="de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3700" dirty="0" err="1"/>
              <a:t>Lavoro</a:t>
            </a:r>
            <a:r>
              <a:rPr lang="de-CH" sz="3700" dirty="0"/>
              <a:t> di </a:t>
            </a:r>
            <a:r>
              <a:rPr lang="de-CH" sz="3700" dirty="0" err="1"/>
              <a:t>gruppo</a:t>
            </a:r>
            <a:endParaRPr lang="fr-FR" sz="3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3700" dirty="0" err="1"/>
              <a:t>Biografia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5229200"/>
            <a:ext cx="4040188" cy="1512168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Il </a:t>
            </a:r>
            <a:r>
              <a:rPr lang="de-CH" dirty="0" err="1"/>
              <a:t>padre</a:t>
            </a:r>
            <a:r>
              <a:rPr lang="de-CH" dirty="0"/>
              <a:t> Filippo II,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macedone</a:t>
            </a:r>
            <a:r>
              <a:rPr lang="de-CH" dirty="0"/>
              <a:t> </a:t>
            </a:r>
            <a:r>
              <a:rPr lang="de-CH" dirty="0" err="1"/>
              <a:t>conquista</a:t>
            </a:r>
            <a:r>
              <a:rPr lang="de-CH" dirty="0"/>
              <a:t> la </a:t>
            </a:r>
            <a:r>
              <a:rPr lang="de-CH" dirty="0" err="1"/>
              <a:t>Grecia</a:t>
            </a:r>
            <a:r>
              <a:rPr lang="de-CH" dirty="0"/>
              <a:t> (circa 338 a.C.)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>
          <a:xfrm>
            <a:off x="4645026" y="5229200"/>
            <a:ext cx="4247454" cy="1512168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Il </a:t>
            </a:r>
            <a:r>
              <a:rPr lang="de-CH" dirty="0" err="1"/>
              <a:t>figlio</a:t>
            </a:r>
            <a:r>
              <a:rPr lang="de-CH" dirty="0"/>
              <a:t> Alessandro </a:t>
            </a:r>
            <a:r>
              <a:rPr lang="de-CH" dirty="0" err="1"/>
              <a:t>Magno</a:t>
            </a:r>
            <a:r>
              <a:rPr lang="de-CH" dirty="0"/>
              <a:t> </a:t>
            </a:r>
            <a:r>
              <a:rPr lang="de-CH" dirty="0" err="1"/>
              <a:t>governa</a:t>
            </a:r>
            <a:r>
              <a:rPr lang="de-CH" dirty="0"/>
              <a:t> la </a:t>
            </a:r>
            <a:r>
              <a:rPr lang="de-CH" dirty="0" err="1"/>
              <a:t>Grecia</a:t>
            </a:r>
            <a:r>
              <a:rPr lang="de-CH" dirty="0"/>
              <a:t> e </a:t>
            </a:r>
            <a:r>
              <a:rPr lang="de-CH" dirty="0" err="1"/>
              <a:t>fonda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grande</a:t>
            </a:r>
            <a:r>
              <a:rPr lang="de-CH" dirty="0"/>
              <a:t> </a:t>
            </a:r>
            <a:r>
              <a:rPr lang="de-CH" dirty="0" err="1"/>
              <a:t>impero</a:t>
            </a:r>
            <a:r>
              <a:rPr lang="de-CH" dirty="0"/>
              <a:t> </a:t>
            </a:r>
            <a:r>
              <a:rPr lang="de-CH" dirty="0" err="1"/>
              <a:t>dal</a:t>
            </a:r>
            <a:r>
              <a:rPr lang="de-CH" dirty="0"/>
              <a:t> 336-323 </a:t>
            </a:r>
            <a:r>
              <a:rPr lang="de-CH" dirty="0" err="1"/>
              <a:t>a.C</a:t>
            </a:r>
            <a:endParaRPr lang="fr-FR" dirty="0"/>
          </a:p>
        </p:txBody>
      </p:sp>
      <p:pic>
        <p:nvPicPr>
          <p:cNvPr id="11" name="Espace réservé du contenu 7" descr="Filip_II_Macedonia[1].jpg">
            <a:extLst>
              <a:ext uri="{FF2B5EF4-FFF2-40B4-BE49-F238E27FC236}">
                <a16:creationId xmlns:a16="http://schemas.microsoft.com/office/drawing/2014/main" id="{083E99CC-8682-3B4F-8934-27EB985E989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2732591" cy="3941763"/>
          </a:xfrm>
        </p:spPr>
      </p:pic>
      <p:pic>
        <p:nvPicPr>
          <p:cNvPr id="12" name="Espace réservé du contenu 8" descr="Aleksander-d-store[1].jpg">
            <a:extLst>
              <a:ext uri="{FF2B5EF4-FFF2-40B4-BE49-F238E27FC236}">
                <a16:creationId xmlns:a16="http://schemas.microsoft.com/office/drawing/2014/main" id="{D2316738-06C5-B54F-9124-99F455CECB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2947078" cy="39417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de-CH" sz="3700" dirty="0" err="1"/>
              <a:t>Biografia</a:t>
            </a:r>
            <a:r>
              <a:rPr lang="de-CH" sz="3700" dirty="0"/>
              <a:t> di Filippo II </a:t>
            </a:r>
            <a:endParaRPr lang="fr-FR" sz="3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1556792"/>
            <a:ext cx="6408712" cy="3816424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/>
              <a:t>Il Re </a:t>
            </a:r>
            <a:r>
              <a:rPr lang="de-CH" sz="2400" b="1" dirty="0" err="1"/>
              <a:t>dei</a:t>
            </a:r>
            <a:r>
              <a:rPr lang="de-CH" sz="2400" b="1" dirty="0"/>
              <a:t> </a:t>
            </a:r>
            <a:r>
              <a:rPr lang="de-CH" sz="2400" b="1" dirty="0" err="1"/>
              <a:t>Macedoni</a:t>
            </a:r>
            <a:r>
              <a:rPr lang="de-CH" sz="2400" b="1" dirty="0"/>
              <a:t>, Filippo II </a:t>
            </a:r>
            <a:r>
              <a:rPr lang="de-CH" sz="2400" b="1" dirty="0" err="1"/>
              <a:t>aveva</a:t>
            </a:r>
            <a:r>
              <a:rPr lang="de-CH" sz="2400" b="1" dirty="0"/>
              <a:t> </a:t>
            </a:r>
            <a:r>
              <a:rPr lang="de-CH" sz="2400" b="1" dirty="0" err="1"/>
              <a:t>costruito</a:t>
            </a:r>
            <a:r>
              <a:rPr lang="de-CH" sz="2400" b="1" dirty="0"/>
              <a:t> </a:t>
            </a:r>
            <a:r>
              <a:rPr lang="de-CH" sz="2400" b="1" dirty="0" err="1"/>
              <a:t>un</a:t>
            </a:r>
            <a:r>
              <a:rPr lang="de-CH" sz="2400" b="1" dirty="0"/>
              <a:t> forte </a:t>
            </a:r>
            <a:r>
              <a:rPr lang="de-CH" sz="2400" b="1" dirty="0" err="1"/>
              <a:t>esercito</a:t>
            </a:r>
            <a:r>
              <a:rPr lang="de-CH" sz="2400" b="1" dirty="0"/>
              <a:t> di </a:t>
            </a:r>
            <a:r>
              <a:rPr lang="de-CH" sz="2400" b="1" dirty="0" err="1"/>
              <a:t>soldati</a:t>
            </a:r>
            <a:r>
              <a:rPr lang="de-CH" sz="2400" b="1" dirty="0"/>
              <a:t> </a:t>
            </a:r>
            <a:r>
              <a:rPr lang="de-CH" sz="2400" b="1" dirty="0" err="1"/>
              <a:t>professionisti</a:t>
            </a:r>
            <a:r>
              <a:rPr lang="de-CH" sz="2400" b="1" dirty="0"/>
              <a:t> </a:t>
            </a:r>
            <a:r>
              <a:rPr lang="de-CH" sz="2400" b="1" dirty="0" err="1"/>
              <a:t>con</a:t>
            </a:r>
            <a:r>
              <a:rPr lang="de-CH" sz="2400" b="1" dirty="0"/>
              <a:t> </a:t>
            </a:r>
            <a:r>
              <a:rPr lang="de-CH" sz="2400" b="1" dirty="0" err="1"/>
              <a:t>armi</a:t>
            </a:r>
            <a:r>
              <a:rPr lang="de-CH" sz="2400" b="1" dirty="0"/>
              <a:t> „</a:t>
            </a:r>
            <a:r>
              <a:rPr lang="de-CH" sz="2400" b="1" dirty="0" err="1"/>
              <a:t>nuove</a:t>
            </a:r>
            <a:r>
              <a:rPr lang="de-CH" sz="2400" b="1" dirty="0"/>
              <a:t>“, </a:t>
            </a:r>
            <a:r>
              <a:rPr lang="de-CH" sz="2400" b="1" dirty="0" err="1"/>
              <a:t>grazie</a:t>
            </a:r>
            <a:r>
              <a:rPr lang="de-CH" sz="2400" b="1" dirty="0"/>
              <a:t> alle </a:t>
            </a:r>
            <a:r>
              <a:rPr lang="de-CH" sz="2400" b="1" dirty="0" err="1"/>
              <a:t>quali</a:t>
            </a:r>
            <a:r>
              <a:rPr lang="de-CH" sz="2400" b="1" dirty="0"/>
              <a:t> Alessandro </a:t>
            </a:r>
            <a:r>
              <a:rPr lang="de-CH" sz="2400" b="1" dirty="0" err="1"/>
              <a:t>avrà</a:t>
            </a:r>
            <a:r>
              <a:rPr lang="de-CH" sz="2400" b="1" dirty="0"/>
              <a:t> più </a:t>
            </a:r>
            <a:r>
              <a:rPr lang="de-CH" sz="2400" b="1" dirty="0" err="1"/>
              <a:t>facilità</a:t>
            </a:r>
            <a:r>
              <a:rPr lang="de-CH" sz="2400" b="1" dirty="0"/>
              <a:t> </a:t>
            </a:r>
            <a:r>
              <a:rPr lang="de-CH" sz="2400" b="1" dirty="0" err="1"/>
              <a:t>nelle</a:t>
            </a:r>
            <a:r>
              <a:rPr lang="de-CH" sz="2400" b="1" dirty="0"/>
              <a:t> </a:t>
            </a:r>
            <a:r>
              <a:rPr lang="de-CH" sz="2400" b="1" dirty="0" err="1"/>
              <a:t>sue</a:t>
            </a:r>
            <a:r>
              <a:rPr lang="de-CH" sz="2400" b="1" dirty="0"/>
              <a:t> </a:t>
            </a:r>
            <a:r>
              <a:rPr lang="de-CH" sz="2400" b="1" dirty="0" err="1"/>
              <a:t>conquiste</a:t>
            </a:r>
            <a:endParaRPr lang="de-CH" sz="2400" b="1" dirty="0"/>
          </a:p>
          <a:p>
            <a:pPr algn="l"/>
            <a:endParaRPr lang="de-CH" sz="2400" b="1" dirty="0"/>
          </a:p>
          <a:p>
            <a:pPr algn="l"/>
            <a:r>
              <a:rPr lang="de-CH" sz="2400" b="1" dirty="0"/>
              <a:t>Ma </a:t>
            </a:r>
            <a:r>
              <a:rPr lang="de-CH" sz="2400" b="1" dirty="0" err="1"/>
              <a:t>l’arma</a:t>
            </a:r>
            <a:r>
              <a:rPr lang="de-CH" sz="2400" b="1" dirty="0"/>
              <a:t> </a:t>
            </a:r>
            <a:r>
              <a:rPr lang="de-CH" sz="2400" b="1" dirty="0" err="1"/>
              <a:t>vincente</a:t>
            </a:r>
            <a:r>
              <a:rPr lang="de-CH" sz="2400" b="1" dirty="0"/>
              <a:t> di Alessandro </a:t>
            </a:r>
            <a:r>
              <a:rPr lang="de-CH" sz="2400" b="1" dirty="0" err="1"/>
              <a:t>era</a:t>
            </a:r>
            <a:r>
              <a:rPr lang="de-CH" sz="2400" b="1" dirty="0"/>
              <a:t> di </a:t>
            </a:r>
            <a:r>
              <a:rPr lang="de-CH" sz="2400" b="1" dirty="0" err="1"/>
              <a:t>motivare</a:t>
            </a:r>
            <a:r>
              <a:rPr lang="de-CH" sz="2400" b="1" dirty="0"/>
              <a:t> i </a:t>
            </a:r>
            <a:r>
              <a:rPr lang="de-CH" sz="2400" b="1" dirty="0" err="1"/>
              <a:t>suoi</a:t>
            </a:r>
            <a:r>
              <a:rPr lang="de-CH" sz="2400" b="1" dirty="0"/>
              <a:t> </a:t>
            </a:r>
            <a:r>
              <a:rPr lang="de-CH" sz="2400" b="1" dirty="0" err="1"/>
              <a:t>soldati</a:t>
            </a:r>
            <a:r>
              <a:rPr lang="de-CH" sz="2400" b="1" dirty="0"/>
              <a:t>, </a:t>
            </a:r>
            <a:r>
              <a:rPr lang="de-CH" sz="2400" b="1" dirty="0" err="1"/>
              <a:t>dividendo</a:t>
            </a:r>
            <a:r>
              <a:rPr lang="de-CH" sz="2400" b="1" dirty="0"/>
              <a:t> </a:t>
            </a:r>
            <a:r>
              <a:rPr lang="de-CH" sz="2400" b="1" dirty="0" err="1"/>
              <a:t>con</a:t>
            </a:r>
            <a:r>
              <a:rPr lang="de-CH" sz="2400" b="1" dirty="0"/>
              <a:t> </a:t>
            </a:r>
            <a:r>
              <a:rPr lang="de-CH" sz="2400" b="1" dirty="0" err="1"/>
              <a:t>loro</a:t>
            </a:r>
            <a:r>
              <a:rPr lang="de-CH" sz="2400" b="1" dirty="0"/>
              <a:t> </a:t>
            </a:r>
            <a:r>
              <a:rPr lang="de-CH" sz="2400" b="1" dirty="0" err="1"/>
              <a:t>il</a:t>
            </a:r>
            <a:r>
              <a:rPr lang="de-CH" sz="2400" b="1" dirty="0"/>
              <a:t> </a:t>
            </a:r>
            <a:r>
              <a:rPr lang="de-CH" sz="2400" b="1" dirty="0" err="1"/>
              <a:t>bottino</a:t>
            </a:r>
            <a:r>
              <a:rPr lang="de-CH" sz="2400" b="1" dirty="0"/>
              <a:t> </a:t>
            </a:r>
            <a:r>
              <a:rPr lang="de-CH" sz="2400" b="1" dirty="0" err="1"/>
              <a:t>dopo</a:t>
            </a:r>
            <a:r>
              <a:rPr lang="de-CH" sz="2400" b="1" dirty="0"/>
              <a:t> </a:t>
            </a:r>
            <a:r>
              <a:rPr lang="de-CH" sz="2400" b="1" dirty="0" err="1"/>
              <a:t>ogni</a:t>
            </a:r>
            <a:r>
              <a:rPr lang="de-CH" sz="2400" b="1" dirty="0"/>
              <a:t> </a:t>
            </a:r>
            <a:r>
              <a:rPr lang="de-CH" sz="2400" b="1" dirty="0" err="1"/>
              <a:t>battaglia</a:t>
            </a:r>
            <a:r>
              <a:rPr lang="de-CH" sz="2400" b="1" dirty="0"/>
              <a:t>.</a:t>
            </a:r>
            <a:endParaRPr lang="fr-FR" sz="2400" b="1" dirty="0"/>
          </a:p>
        </p:txBody>
      </p:sp>
      <p:pic>
        <p:nvPicPr>
          <p:cNvPr id="5" name="Picture 2" descr="https://upload.wikimedia.org/wikipedia/commons/thumb/a/a9/Ancient_Macedonian_soldiers%2C_from_the_tomb_of_Agios_Athanasios%2C_Greece.jpg/220px-Ancient_Macedonian_soldiers%2C_from_the_tomb_of_Agios_Athanasios%2C_Greece.jpg">
            <a:extLst>
              <a:ext uri="{FF2B5EF4-FFF2-40B4-BE49-F238E27FC236}">
                <a16:creationId xmlns:a16="http://schemas.microsoft.com/office/drawing/2014/main" id="{6B15D349-9E66-6149-899B-16286AB7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0955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 err="1"/>
              <a:t>Falangi</a:t>
            </a:r>
            <a:r>
              <a:rPr lang="de-CH" dirty="0"/>
              <a:t> </a:t>
            </a:r>
            <a:r>
              <a:rPr lang="de-CH" dirty="0" err="1"/>
              <a:t>lunghe</a:t>
            </a:r>
            <a:r>
              <a:rPr lang="de-CH" dirty="0"/>
              <a:t> 5,5 </a:t>
            </a:r>
            <a:r>
              <a:rPr lang="de-CH" dirty="0" err="1"/>
              <a:t>metri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e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peso</a:t>
            </a:r>
            <a:r>
              <a:rPr lang="de-CH" dirty="0"/>
              <a:t> di 6Kg </a:t>
            </a:r>
            <a:r>
              <a:rPr lang="de-CH" dirty="0" err="1"/>
              <a:t>l’una</a:t>
            </a:r>
            <a:r>
              <a:rPr lang="de-CH" dirty="0"/>
              <a:t>. </a:t>
            </a:r>
            <a:br>
              <a:rPr lang="de-CH" dirty="0"/>
            </a:br>
            <a:br>
              <a:rPr lang="de-CH" sz="2200" dirty="0"/>
            </a:br>
            <a:r>
              <a:rPr lang="de-CH" dirty="0"/>
              <a:t>La </a:t>
            </a:r>
            <a:r>
              <a:rPr lang="de-CH" dirty="0" err="1"/>
              <a:t>punta</a:t>
            </a:r>
            <a:r>
              <a:rPr lang="de-CH" dirty="0"/>
              <a:t> si </a:t>
            </a:r>
            <a:r>
              <a:rPr lang="de-CH" dirty="0" err="1"/>
              <a:t>chiamava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sarissa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Picture 2" descr="Résultat d’images pour attaco egitto alessandro magno">
            <a:extLst>
              <a:ext uri="{FF2B5EF4-FFF2-40B4-BE49-F238E27FC236}">
                <a16:creationId xmlns:a16="http://schemas.microsoft.com/office/drawing/2014/main" id="{ECDC9AE7-ADAE-4A46-9AA3-25AB6D8B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3999" cy="4869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dirty="0"/>
              <a:t>I </a:t>
            </a:r>
            <a:r>
              <a:rPr lang="de-CH" dirty="0" err="1"/>
              <a:t>peltasti</a:t>
            </a:r>
            <a:r>
              <a:rPr lang="de-CH" dirty="0"/>
              <a:t>: </a:t>
            </a:r>
            <a:r>
              <a:rPr lang="de-CH" dirty="0" err="1"/>
              <a:t>scudo</a:t>
            </a:r>
            <a:r>
              <a:rPr lang="de-CH" dirty="0"/>
              <a:t> di </a:t>
            </a:r>
            <a:r>
              <a:rPr lang="de-CH" dirty="0" err="1"/>
              <a:t>legno</a:t>
            </a:r>
            <a:r>
              <a:rPr lang="de-CH" dirty="0"/>
              <a:t> </a:t>
            </a:r>
            <a:r>
              <a:rPr lang="de-CH" dirty="0" err="1"/>
              <a:t>rivestito</a:t>
            </a:r>
            <a:r>
              <a:rPr lang="de-CH" dirty="0"/>
              <a:t> di pelle = </a:t>
            </a:r>
            <a:r>
              <a:rPr lang="de-CH" dirty="0" err="1">
                <a:solidFill>
                  <a:srgbClr val="FF0000"/>
                </a:solidFill>
              </a:rPr>
              <a:t>pelta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4" descr="800px-Trak_peltasta[1].jpg">
            <a:extLst>
              <a:ext uri="{FF2B5EF4-FFF2-40B4-BE49-F238E27FC236}">
                <a16:creationId xmlns:a16="http://schemas.microsoft.com/office/drawing/2014/main" id="{66D18D89-A43D-8749-9C71-0E2BCC261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3626" y="1481138"/>
            <a:ext cx="3556748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La </a:t>
            </a:r>
            <a:r>
              <a:rPr lang="de-CH" dirty="0" err="1">
                <a:solidFill>
                  <a:srgbClr val="FF0000"/>
                </a:solidFill>
              </a:rPr>
              <a:t>catapulta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/>
              <a:t>= </a:t>
            </a:r>
            <a:r>
              <a:rPr lang="de-CH" dirty="0" err="1"/>
              <a:t>kata</a:t>
            </a:r>
            <a:r>
              <a:rPr lang="de-CH" dirty="0"/>
              <a:t> </a:t>
            </a:r>
            <a:r>
              <a:rPr lang="de-CH" dirty="0" err="1"/>
              <a:t>pelta</a:t>
            </a:r>
            <a:r>
              <a:rPr lang="de-CH" dirty="0"/>
              <a:t>,</a:t>
            </a:r>
            <a:br>
              <a:rPr lang="de-CH" dirty="0"/>
            </a:br>
            <a:r>
              <a:rPr lang="de-CH" dirty="0"/>
              <a:t> </a:t>
            </a:r>
            <a:r>
              <a:rPr lang="de-CH" dirty="0" err="1"/>
              <a:t>ovvero</a:t>
            </a:r>
            <a:r>
              <a:rPr lang="de-CH" dirty="0"/>
              <a:t> </a:t>
            </a:r>
            <a:r>
              <a:rPr lang="de-CH" dirty="0" err="1"/>
              <a:t>attraverso</a:t>
            </a:r>
            <a:r>
              <a:rPr lang="de-CH" dirty="0"/>
              <a:t>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scudo</a:t>
            </a:r>
            <a:endParaRPr lang="fr-FR" dirty="0"/>
          </a:p>
        </p:txBody>
      </p:sp>
      <p:pic>
        <p:nvPicPr>
          <p:cNvPr id="6" name="Picture 2" descr="Replica di una catapulta a Château des Baux, Francia">
            <a:extLst>
              <a:ext uri="{FF2B5EF4-FFF2-40B4-BE49-F238E27FC236}">
                <a16:creationId xmlns:a16="http://schemas.microsoft.com/office/drawing/2014/main" id="{ECD8F116-7B1C-C340-A4DF-2ABDE5C56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565" y="2060848"/>
            <a:ext cx="422355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CH" dirty="0" err="1"/>
              <a:t>Morte</a:t>
            </a:r>
            <a:r>
              <a:rPr lang="de-CH" dirty="0"/>
              <a:t> di Re Filippo II di </a:t>
            </a:r>
            <a:r>
              <a:rPr lang="de-CH" dirty="0" err="1"/>
              <a:t>Macedonia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4797152"/>
            <a:ext cx="4040188" cy="1224136"/>
          </a:xfrm>
        </p:spPr>
        <p:txBody>
          <a:bodyPr>
            <a:noAutofit/>
          </a:bodyPr>
          <a:lstStyle/>
          <a:p>
            <a:r>
              <a:rPr lang="de-CH" dirty="0"/>
              <a:t>Filippo II Re di </a:t>
            </a:r>
            <a:r>
              <a:rPr lang="de-CH" dirty="0" err="1"/>
              <a:t>Macedonia</a:t>
            </a:r>
            <a:r>
              <a:rPr lang="de-CH" dirty="0"/>
              <a:t> </a:t>
            </a:r>
            <a:r>
              <a:rPr lang="de-CH" dirty="0" err="1"/>
              <a:t>regnò</a:t>
            </a:r>
            <a:r>
              <a:rPr lang="de-CH" dirty="0"/>
              <a:t> </a:t>
            </a:r>
          </a:p>
          <a:p>
            <a:r>
              <a:rPr lang="de-CH" dirty="0" err="1"/>
              <a:t>dal</a:t>
            </a:r>
            <a:r>
              <a:rPr lang="de-CH" dirty="0"/>
              <a:t> 359 al 336 </a:t>
            </a:r>
            <a:r>
              <a:rPr lang="de-CH" dirty="0" err="1"/>
              <a:t>a.C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CH" b="1" dirty="0"/>
              <a:t>Filippo II </a:t>
            </a:r>
            <a:r>
              <a:rPr lang="de-CH" b="1" dirty="0" err="1"/>
              <a:t>fu</a:t>
            </a:r>
            <a:r>
              <a:rPr lang="de-CH" b="1" dirty="0"/>
              <a:t> </a:t>
            </a:r>
            <a:r>
              <a:rPr lang="de-CH" b="1" dirty="0" err="1"/>
              <a:t>assassinato</a:t>
            </a:r>
            <a:r>
              <a:rPr lang="de-CH" b="1" dirty="0"/>
              <a:t> </a:t>
            </a:r>
            <a:r>
              <a:rPr lang="de-CH" b="1" dirty="0" err="1"/>
              <a:t>nel</a:t>
            </a:r>
            <a:r>
              <a:rPr lang="de-CH" b="1" dirty="0"/>
              <a:t> 336 a.C. da </a:t>
            </a:r>
            <a:r>
              <a:rPr lang="de-CH" b="1" dirty="0" err="1"/>
              <a:t>Pausania</a:t>
            </a:r>
            <a:r>
              <a:rPr lang="de-CH" b="1" dirty="0"/>
              <a:t> di </a:t>
            </a:r>
            <a:r>
              <a:rPr lang="de-CH" b="1" dirty="0" err="1"/>
              <a:t>Orestide</a:t>
            </a:r>
            <a:r>
              <a:rPr lang="de-CH" b="1" dirty="0"/>
              <a:t> </a:t>
            </a:r>
            <a:r>
              <a:rPr lang="de-CH" b="1" dirty="0" err="1"/>
              <a:t>una</a:t>
            </a:r>
            <a:r>
              <a:rPr lang="de-CH" b="1" dirty="0"/>
              <a:t> </a:t>
            </a:r>
            <a:r>
              <a:rPr lang="de-CH" b="1" dirty="0" err="1"/>
              <a:t>sua</a:t>
            </a:r>
            <a:r>
              <a:rPr lang="de-CH" b="1" dirty="0"/>
              <a:t> </a:t>
            </a:r>
            <a:r>
              <a:rPr lang="de-CH" b="1" dirty="0" err="1"/>
              <a:t>guardia</a:t>
            </a:r>
            <a:r>
              <a:rPr lang="de-CH" b="1" dirty="0"/>
              <a:t> del </a:t>
            </a:r>
            <a:r>
              <a:rPr lang="de-CH" b="1" dirty="0" err="1"/>
              <a:t>corpo</a:t>
            </a:r>
            <a:r>
              <a:rPr lang="de-CH" b="1" dirty="0"/>
              <a:t>. </a:t>
            </a:r>
          </a:p>
          <a:p>
            <a:pPr>
              <a:buNone/>
            </a:pPr>
            <a:endParaRPr lang="de-CH" b="1" dirty="0"/>
          </a:p>
          <a:p>
            <a:r>
              <a:rPr lang="de-CH" b="1" dirty="0"/>
              <a:t>Il </a:t>
            </a:r>
            <a:r>
              <a:rPr lang="de-CH" b="1" dirty="0" err="1"/>
              <a:t>trono</a:t>
            </a:r>
            <a:r>
              <a:rPr lang="de-CH" b="1" dirty="0"/>
              <a:t> </a:t>
            </a:r>
            <a:r>
              <a:rPr lang="de-CH" b="1" dirty="0" err="1"/>
              <a:t>passò</a:t>
            </a:r>
            <a:r>
              <a:rPr lang="de-CH" b="1" dirty="0"/>
              <a:t> ad Alessandro </a:t>
            </a:r>
            <a:r>
              <a:rPr lang="de-CH" b="1" dirty="0" err="1"/>
              <a:t>appena</a:t>
            </a:r>
            <a:r>
              <a:rPr lang="de-CH" b="1" dirty="0"/>
              <a:t> </a:t>
            </a:r>
            <a:r>
              <a:rPr lang="de-CH" b="1" dirty="0" err="1"/>
              <a:t>ventenne</a:t>
            </a:r>
            <a:r>
              <a:rPr lang="de-CH" b="1" dirty="0"/>
              <a:t>.</a:t>
            </a:r>
            <a:endParaRPr lang="fr-FR" b="1" dirty="0"/>
          </a:p>
        </p:txBody>
      </p:sp>
      <p:pic>
        <p:nvPicPr>
          <p:cNvPr id="8" name="Espace réservé du contenu 3" descr="Philip_II_of_Macedon_CdM[1].jpg">
            <a:extLst>
              <a:ext uri="{FF2B5EF4-FFF2-40B4-BE49-F238E27FC236}">
                <a16:creationId xmlns:a16="http://schemas.microsoft.com/office/drawing/2014/main" id="{7690C3BB-EE79-D04E-905F-F57D81BCC45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048000" cy="2895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1273</Words>
  <Application>Microsoft Macintosh PowerPoint</Application>
  <PresentationFormat>Presentazione su schermo (4:3)</PresentationFormat>
  <Paragraphs>131</Paragraphs>
  <Slides>38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Calibri</vt:lpstr>
      <vt:lpstr>Lucida Sans Unicode</vt:lpstr>
      <vt:lpstr>Verdana</vt:lpstr>
      <vt:lpstr>Wingdings</vt:lpstr>
      <vt:lpstr>Wingdings 2</vt:lpstr>
      <vt:lpstr>Wingdings 3</vt:lpstr>
      <vt:lpstr>Rotonde</vt:lpstr>
      <vt:lpstr>Alessandro Magno di Macedonia </vt:lpstr>
      <vt:lpstr>Indice:</vt:lpstr>
      <vt:lpstr>Stemma del regno della Macedonia</vt:lpstr>
      <vt:lpstr>Biografia</vt:lpstr>
      <vt:lpstr>Biografia di Filippo II </vt:lpstr>
      <vt:lpstr>Falangi lunghe 5,5 metri  e con un peso di 6Kg l’una.   La punta si chiamava sarissa </vt:lpstr>
      <vt:lpstr>I peltasti: scudo di legno rivestito di pelle = pelta</vt:lpstr>
      <vt:lpstr>La catapulta = kata pelta,  ovvero attraverso lo scudo</vt:lpstr>
      <vt:lpstr>Morte di Re Filippo II di Macedonia</vt:lpstr>
      <vt:lpstr>Anno 336 a.C</vt:lpstr>
      <vt:lpstr>Vita di Alessandro Magno:</vt:lpstr>
      <vt:lpstr>Istruzione di Alessandro</vt:lpstr>
      <vt:lpstr>Le conquiste di Alessandro</vt:lpstr>
      <vt:lpstr>Frase più famosa di Alessandro</vt:lpstr>
      <vt:lpstr>Anni 336-323 a.C.  Il regno conquistato  da Alessandro Magno  </vt:lpstr>
      <vt:lpstr>Alla morte del padre unifica la Grecia e pianifica l’attacco alla Persia per recuperare le città greche perse 150 anni  prima. </vt:lpstr>
      <vt:lpstr>Il suo sogno</vt:lpstr>
      <vt:lpstr>Alessandro attaccò il porto di Tiro</vt:lpstr>
      <vt:lpstr>Egitto</vt:lpstr>
      <vt:lpstr>Presentazione standard di PowerPoint</vt:lpstr>
      <vt:lpstr>Presentazione standard di PowerPoint</vt:lpstr>
      <vt:lpstr>Presentazione standard di PowerPoint</vt:lpstr>
      <vt:lpstr>Nell’ottobre 331 a.C. ha luogo la Battaglia di Gaugamela</vt:lpstr>
      <vt:lpstr>Presentazione standard di PowerPoint</vt:lpstr>
      <vt:lpstr>Presentazione standard di PowerPoint</vt:lpstr>
      <vt:lpstr>Morte di Re Dario III</vt:lpstr>
      <vt:lpstr>Presentazione standard di PowerPoint</vt:lpstr>
      <vt:lpstr> Nel 323-281 a.C. Lotta fra i generali di Alessandro: non riuscirono a mettersi d'accordo, dopo la morte di Alessandro, sul successore e finirono per dividersi l'Impero.</vt:lpstr>
      <vt:lpstr>Presentazione standard di PowerPoint</vt:lpstr>
      <vt:lpstr>Presentazione standard di PowerPoint</vt:lpstr>
      <vt:lpstr>Presentazione standard di PowerPoint</vt:lpstr>
      <vt:lpstr>Riassunto</vt:lpstr>
      <vt:lpstr>Cosa mi ha insegnato la ricerca </vt:lpstr>
      <vt:lpstr>Filmati sul tema:</vt:lpstr>
      <vt:lpstr>Fonti:</vt:lpstr>
      <vt:lpstr>Domande?</vt:lpstr>
      <vt:lpstr>ATTIVITÀ</vt:lpstr>
      <vt:lpstr>Lavoro di gruppo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III di Macedonia, conosciuto come A. Magno cioè il grande</dc:title>
  <dc:creator>Lidya</dc:creator>
  <cp:lastModifiedBy>Gian Franco Pordenone</cp:lastModifiedBy>
  <cp:revision>22</cp:revision>
  <dcterms:modified xsi:type="dcterms:W3CDTF">2021-04-23T20:27:01Z</dcterms:modified>
</cp:coreProperties>
</file>