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0" autoAdjust="0"/>
    <p:restoredTop sz="94626" autoAdjust="0"/>
  </p:normalViewPr>
  <p:slideViewPr>
    <p:cSldViewPr snapToGrid="0" snapToObjects="1">
      <p:cViewPr varScale="1">
        <p:scale>
          <a:sx n="121" d="100"/>
          <a:sy n="121" d="100"/>
        </p:scale>
        <p:origin x="190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2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CH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Titolo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fr-CH"/>
              <a:t>Fare clic per modificare stile</a:t>
            </a:r>
            <a:endParaRPr kumimoji="0" lang="en-US"/>
          </a:p>
        </p:txBody>
      </p:sp>
      <p:cxnSp>
        <p:nvCxnSpPr>
          <p:cNvPr id="8" name="Connettore 1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e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egnaposto data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4/10/20</a:t>
            </a:fld>
            <a:endParaRPr lang="en-US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eaLnBrk="1" latinLnBrk="0" hangingPunct="1"/>
            <a:fld id="{D2E57653-3E58-4892-A7ED-712530ACC680}" type="slidenum">
              <a:rPr kumimoji="0" lang="en-US" smtClean="0"/>
              <a:pPr eaLnBrk="1" latinLnBrk="0" hangingPunct="1"/>
              <a:t>‹N›</a:t>
            </a:fld>
            <a:endParaRPr kumimoji="0" lang="en-US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CH"/>
              <a:t>Fare clic per modificare stile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CH"/>
              <a:t>Fare clic per modificare gli stili del testo dello schema</a:t>
            </a:r>
          </a:p>
          <a:p>
            <a:pPr lvl="1" eaLnBrk="1" latinLnBrk="0" hangingPunct="1"/>
            <a:r>
              <a:rPr lang="fr-CH"/>
              <a:t>Secondo livello</a:t>
            </a:r>
          </a:p>
          <a:p>
            <a:pPr lvl="2" eaLnBrk="1" latinLnBrk="0" hangingPunct="1"/>
            <a:r>
              <a:rPr lang="fr-CH"/>
              <a:t>Terzo livello</a:t>
            </a:r>
          </a:p>
          <a:p>
            <a:pPr lvl="3" eaLnBrk="1" latinLnBrk="0" hangingPunct="1"/>
            <a:r>
              <a:rPr lang="fr-CH"/>
              <a:t>Quarto livello</a:t>
            </a:r>
          </a:p>
          <a:p>
            <a:pPr lvl="4" eaLnBrk="1" latinLnBrk="0" hangingPunct="1"/>
            <a:r>
              <a:rPr lang="fr-CH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4/10/20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D2E57653-3E58-4892-A7ED-712530ACC680}" type="slidenum">
              <a:rPr kumimoji="0" lang="en-US" smtClean="0"/>
              <a:pPr eaLnBrk="1" latinLnBrk="0" hangingPunct="1"/>
              <a:t>‹N›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CH"/>
              <a:t>Fare clic per modificare stile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CH"/>
              <a:t>Fare clic per modificare gli stili del testo dello schema</a:t>
            </a:r>
          </a:p>
          <a:p>
            <a:pPr lvl="1" eaLnBrk="1" latinLnBrk="0" hangingPunct="1"/>
            <a:r>
              <a:rPr lang="fr-CH"/>
              <a:t>Secondo livello</a:t>
            </a:r>
          </a:p>
          <a:p>
            <a:pPr lvl="2" eaLnBrk="1" latinLnBrk="0" hangingPunct="1"/>
            <a:r>
              <a:rPr lang="fr-CH"/>
              <a:t>Terzo livello</a:t>
            </a:r>
          </a:p>
          <a:p>
            <a:pPr lvl="3" eaLnBrk="1" latinLnBrk="0" hangingPunct="1"/>
            <a:r>
              <a:rPr lang="fr-CH"/>
              <a:t>Quarto livello</a:t>
            </a:r>
          </a:p>
          <a:p>
            <a:pPr lvl="4" eaLnBrk="1" latinLnBrk="0" hangingPunct="1"/>
            <a:r>
              <a:rPr lang="fr-CH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4/10/20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D2E57653-3E58-4892-A7ED-712530ACC680}" type="slidenum">
              <a:rPr kumimoji="0" lang="en-US" smtClean="0"/>
              <a:pPr eaLnBrk="1" latinLnBrk="0" hangingPunct="1"/>
              <a:t>‹N›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contenuto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fr-CH"/>
              <a:t>Fare clic per modificare gli stili del testo dello schema</a:t>
            </a:r>
          </a:p>
          <a:p>
            <a:pPr lvl="1" eaLnBrk="1" latinLnBrk="0" hangingPunct="1"/>
            <a:r>
              <a:rPr lang="fr-CH"/>
              <a:t>Secondo livello</a:t>
            </a:r>
          </a:p>
          <a:p>
            <a:pPr lvl="2" eaLnBrk="1" latinLnBrk="0" hangingPunct="1"/>
            <a:r>
              <a:rPr lang="fr-CH"/>
              <a:t>Terzo livello</a:t>
            </a:r>
          </a:p>
          <a:p>
            <a:pPr lvl="3" eaLnBrk="1" latinLnBrk="0" hangingPunct="1"/>
            <a:r>
              <a:rPr lang="fr-CH"/>
              <a:t>Quarto livello</a:t>
            </a:r>
          </a:p>
          <a:p>
            <a:pPr lvl="4" eaLnBrk="1" latinLnBrk="0" hangingPunct="1"/>
            <a:r>
              <a:rPr lang="fr-CH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4/10/20</a:t>
            </a:fld>
            <a:endParaRPr lang="en-US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pPr eaLnBrk="1" latinLnBrk="0" hangingPunct="1"/>
            <a:fld id="{D2E57653-3E58-4892-A7ED-712530ACC680}" type="slidenum">
              <a:rPr kumimoji="0" lang="en-US" smtClean="0"/>
              <a:pPr eaLnBrk="1" latinLnBrk="0" hangingPunct="1"/>
              <a:t>‹N›</a:t>
            </a:fld>
            <a:endParaRPr kumimoji="0" lang="en-US"/>
          </a:p>
        </p:txBody>
      </p:sp>
      <p:sp>
        <p:nvSpPr>
          <p:cNvPr id="16" name="Segnaposto piè di pagina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7" name="Titolo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fr-CH"/>
              <a:t>Fare clic per modificare stile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4/10/20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D2E57653-3E58-4892-A7ED-712530ACC680}" type="slidenum">
              <a:rPr kumimoji="0" lang="en-US" smtClean="0"/>
              <a:pPr eaLnBrk="1" latinLnBrk="0" hangingPunct="1"/>
              <a:t>‹N›</a:t>
            </a:fld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fr-CH"/>
              <a:t>Fare clic per modificare stile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CH"/>
              <a:t>Fare clic per modificare gli stili del testo dello schema</a:t>
            </a:r>
          </a:p>
        </p:txBody>
      </p:sp>
      <p:cxnSp>
        <p:nvCxnSpPr>
          <p:cNvPr id="7" name="Connettore 1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4/10/20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D2E57653-3E58-4892-A7ED-712530ACC680}" type="slidenum">
              <a:rPr kumimoji="0" lang="en-US" smtClean="0"/>
              <a:pPr eaLnBrk="1" latinLnBrk="0" hangingPunct="1"/>
              <a:t>‹N›</a:t>
            </a:fld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CH"/>
              <a:t>Fare clic per modificare stile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fr-CH"/>
              <a:t>Fare clic per modificare gli stili del testo dello schema</a:t>
            </a:r>
          </a:p>
          <a:p>
            <a:pPr lvl="1" eaLnBrk="1" latinLnBrk="0" hangingPunct="1"/>
            <a:r>
              <a:rPr lang="fr-CH"/>
              <a:t>Secondo livello</a:t>
            </a:r>
          </a:p>
          <a:p>
            <a:pPr lvl="2" eaLnBrk="1" latinLnBrk="0" hangingPunct="1"/>
            <a:r>
              <a:rPr lang="fr-CH"/>
              <a:t>Terzo livello</a:t>
            </a:r>
          </a:p>
          <a:p>
            <a:pPr lvl="3" eaLnBrk="1" latinLnBrk="0" hangingPunct="1"/>
            <a:r>
              <a:rPr lang="fr-CH"/>
              <a:t>Quarto livello</a:t>
            </a:r>
          </a:p>
          <a:p>
            <a:pPr lvl="4" eaLnBrk="1" latinLnBrk="0" hangingPunct="1"/>
            <a:r>
              <a:rPr lang="fr-CH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fr-CH"/>
              <a:t>Fare clic per modificare gli stili del testo dello schema</a:t>
            </a:r>
          </a:p>
          <a:p>
            <a:pPr lvl="1" eaLnBrk="1" latinLnBrk="0" hangingPunct="1"/>
            <a:r>
              <a:rPr lang="fr-CH"/>
              <a:t>Secondo livello</a:t>
            </a:r>
          </a:p>
          <a:p>
            <a:pPr lvl="2" eaLnBrk="1" latinLnBrk="0" hangingPunct="1"/>
            <a:r>
              <a:rPr lang="fr-CH"/>
              <a:t>Terzo livello</a:t>
            </a:r>
          </a:p>
          <a:p>
            <a:pPr lvl="3" eaLnBrk="1" latinLnBrk="0" hangingPunct="1"/>
            <a:r>
              <a:rPr lang="fr-CH"/>
              <a:t>Quarto livello</a:t>
            </a:r>
          </a:p>
          <a:p>
            <a:pPr lvl="4" eaLnBrk="1" latinLnBrk="0" hangingPunct="1"/>
            <a:r>
              <a:rPr lang="fr-CH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D2E57653-3E58-4892-A7ED-712530ACC680}" type="slidenum">
              <a:rPr kumimoji="0" lang="en-US" smtClean="0"/>
              <a:pPr eaLnBrk="1" latinLnBrk="0" hangingPunct="1"/>
              <a:t>‹N›</a:t>
            </a:fld>
            <a:endParaRPr kumimoji="0"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4/10/20</a:t>
            </a:fld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Fare clic per modificare gli stili del testo dello schema</a:t>
            </a:r>
          </a:p>
        </p:txBody>
      </p:sp>
      <p:sp>
        <p:nvSpPr>
          <p:cNvPr id="32" name="Segnaposto contenuto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fr-CH"/>
              <a:t>Fare clic per modificare gli stili del testo dello schema</a:t>
            </a:r>
          </a:p>
          <a:p>
            <a:pPr lvl="1" eaLnBrk="1" latinLnBrk="0" hangingPunct="1"/>
            <a:r>
              <a:rPr lang="fr-CH"/>
              <a:t>Secondo livello</a:t>
            </a:r>
          </a:p>
          <a:p>
            <a:pPr lvl="2" eaLnBrk="1" latinLnBrk="0" hangingPunct="1"/>
            <a:r>
              <a:rPr lang="fr-CH"/>
              <a:t>Terzo livello</a:t>
            </a:r>
          </a:p>
          <a:p>
            <a:pPr lvl="3" eaLnBrk="1" latinLnBrk="0" hangingPunct="1"/>
            <a:r>
              <a:rPr lang="fr-CH"/>
              <a:t>Quarto livello</a:t>
            </a:r>
          </a:p>
          <a:p>
            <a:pPr lvl="4" eaLnBrk="1" latinLnBrk="0" hangingPunct="1"/>
            <a:r>
              <a:rPr lang="fr-CH"/>
              <a:t>Quinto livello</a:t>
            </a:r>
            <a:endParaRPr kumimoji="0" lang="en-US"/>
          </a:p>
        </p:txBody>
      </p:sp>
      <p:sp>
        <p:nvSpPr>
          <p:cNvPr id="34" name="Segnaposto contenuto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fr-CH"/>
              <a:t>Fare clic per modificare gli stili del testo dello schema</a:t>
            </a:r>
          </a:p>
          <a:p>
            <a:pPr lvl="1" eaLnBrk="1" latinLnBrk="0" hangingPunct="1"/>
            <a:r>
              <a:rPr lang="fr-CH"/>
              <a:t>Secondo livello</a:t>
            </a:r>
          </a:p>
          <a:p>
            <a:pPr lvl="2" eaLnBrk="1" latinLnBrk="0" hangingPunct="1"/>
            <a:r>
              <a:rPr lang="fr-CH"/>
              <a:t>Terzo livello</a:t>
            </a:r>
          </a:p>
          <a:p>
            <a:pPr lvl="3" eaLnBrk="1" latinLnBrk="0" hangingPunct="1"/>
            <a:r>
              <a:rPr lang="fr-CH"/>
              <a:t>Quarto livello</a:t>
            </a:r>
          </a:p>
          <a:p>
            <a:pPr lvl="4" eaLnBrk="1" latinLnBrk="0" hangingPunct="1"/>
            <a:r>
              <a:rPr lang="fr-CH"/>
              <a:t>Quinto livello</a:t>
            </a:r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fr-CH"/>
              <a:t>Fare clic per modificare stile</a:t>
            </a:r>
            <a:endParaRPr kumimoji="0" lang="en-US"/>
          </a:p>
        </p:txBody>
      </p:sp>
      <p:sp>
        <p:nvSpPr>
          <p:cNvPr id="12" name="Segnaposto testo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Fare clic per modificare gli stili del testo dello schema</a:t>
            </a:r>
          </a:p>
        </p:txBody>
      </p:sp>
      <p:cxnSp>
        <p:nvCxnSpPr>
          <p:cNvPr id="10" name="Connettore 1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4/10/20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D2E57653-3E58-4892-A7ED-712530ACC680}" type="slidenum">
              <a:rPr kumimoji="0" lang="en-US" smtClean="0"/>
              <a:pPr eaLnBrk="1" latinLnBrk="0" hangingPunct="1"/>
              <a:t>‹N›</a:t>
            </a:fld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CH"/>
              <a:t>Fare clic per modificare stile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4/10/20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D2E57653-3E58-4892-A7ED-712530ACC680}" type="slidenum">
              <a:rPr kumimoji="0" lang="en-US" smtClean="0"/>
              <a:pPr eaLnBrk="1" latinLnBrk="0" hangingPunct="1"/>
              <a:t>‹N›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egnaposto contenuto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fr-CH"/>
              <a:t>Fare clic per modificare gli stili del testo dello schema</a:t>
            </a:r>
          </a:p>
          <a:p>
            <a:pPr lvl="1" eaLnBrk="1" latinLnBrk="0" hangingPunct="1"/>
            <a:r>
              <a:rPr lang="fr-CH"/>
              <a:t>Secondo livello</a:t>
            </a:r>
          </a:p>
          <a:p>
            <a:pPr lvl="2" eaLnBrk="1" latinLnBrk="0" hangingPunct="1"/>
            <a:r>
              <a:rPr lang="fr-CH"/>
              <a:t>Terzo livello</a:t>
            </a:r>
          </a:p>
          <a:p>
            <a:pPr lvl="3" eaLnBrk="1" latinLnBrk="0" hangingPunct="1"/>
            <a:r>
              <a:rPr lang="fr-CH"/>
              <a:t>Quarto livello</a:t>
            </a:r>
          </a:p>
          <a:p>
            <a:pPr lvl="4" eaLnBrk="1" latinLnBrk="0" hangingPunct="1"/>
            <a:r>
              <a:rPr lang="fr-CH"/>
              <a:t>Quinto livello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Fare clic per modificare gli stili del testo dello schema</a:t>
            </a:r>
          </a:p>
        </p:txBody>
      </p:sp>
      <p:sp>
        <p:nvSpPr>
          <p:cNvPr id="31" name="Titolo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fr-CH"/>
              <a:t>Fare clic per modificare stile</a:t>
            </a:r>
            <a:endParaRPr kumimoji="0" lang="en-US"/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4/10/20</a:t>
            </a:fld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eaLnBrk="1" latinLnBrk="0" hangingPunct="1"/>
            <a:fld id="{D2E57653-3E58-4892-A7ED-712530ACC680}" type="slidenum">
              <a:rPr kumimoji="0" lang="en-US" smtClean="0"/>
              <a:pPr eaLnBrk="1" latinLnBrk="0" hangingPunct="1"/>
              <a:t>‹N›</a:t>
            </a:fld>
            <a:endParaRPr kumimoji="0" lang="en-US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fr-CH"/>
              <a:t>Fare clic per modificare stile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fr-CH"/>
              <a:t>Trascinare l'immagine su un segnaposto o fare clic sull'icona per aggiungerla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CH"/>
              <a:t>Fare clic per modificare gli stili del testo dello schema</a:t>
            </a:r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4/10/20</a:t>
            </a:fld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eaLnBrk="1" latinLnBrk="0" hangingPunct="1"/>
            <a:fld id="{D2E57653-3E58-4892-A7ED-712530ACC680}" type="slidenum">
              <a:rPr kumimoji="0" lang="en-US" smtClean="0"/>
              <a:pPr eaLnBrk="1" latinLnBrk="0" hangingPunct="1"/>
              <a:t>‹N›</a:t>
            </a:fld>
            <a:endParaRPr kumimoji="0" lang="en-US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/>
              <a:t>Fare clic per modificare gli stili del testo dello schema</a:t>
            </a:r>
          </a:p>
          <a:p>
            <a:pPr lvl="1" eaLnBrk="1" latinLnBrk="0" hangingPunct="1"/>
            <a:r>
              <a:rPr kumimoji="0" lang="fr-CH"/>
              <a:t>Secondo livello</a:t>
            </a:r>
          </a:p>
          <a:p>
            <a:pPr lvl="2" eaLnBrk="1" latinLnBrk="0" hangingPunct="1"/>
            <a:r>
              <a:rPr kumimoji="0" lang="fr-CH"/>
              <a:t>Terzo livello</a:t>
            </a:r>
          </a:p>
          <a:p>
            <a:pPr lvl="3" eaLnBrk="1" latinLnBrk="0" hangingPunct="1"/>
            <a:r>
              <a:rPr kumimoji="0" lang="fr-CH"/>
              <a:t>Quarto livello</a:t>
            </a:r>
          </a:p>
          <a:p>
            <a:pPr lvl="4" eaLnBrk="1" latinLnBrk="0" hangingPunct="1"/>
            <a:r>
              <a:rPr kumimoji="0" lang="fr-CH"/>
              <a:t>Quinto livello</a:t>
            </a:r>
            <a:endParaRPr kumimoji="0" lang="en-US"/>
          </a:p>
        </p:txBody>
      </p:sp>
      <p:sp>
        <p:nvSpPr>
          <p:cNvPr id="24" name="Segnaposto data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4/10/20</a:t>
            </a:fld>
            <a:endParaRPr lang="en-US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eaLnBrk="1" latinLnBrk="0" hangingPunct="1"/>
            <a:fld id="{D2E57653-3E58-4892-A7ED-712530ACC680}" type="slidenum">
              <a:rPr kumimoji="0" lang="en-US" smtClean="0"/>
              <a:pPr eaLnBrk="1" latinLnBrk="0" hangingPunct="1"/>
              <a:t>‹N›</a:t>
            </a:fld>
            <a:endParaRPr kumimoji="0" lang="en-US"/>
          </a:p>
        </p:txBody>
      </p:sp>
      <p:sp>
        <p:nvSpPr>
          <p:cNvPr id="5" name="Segnaposto titolo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fr-CH"/>
              <a:t>Fare clic per modificare stile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1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5754214" cy="1143000"/>
          </a:xfrm>
        </p:spPr>
        <p:txBody>
          <a:bodyPr/>
          <a:lstStyle/>
          <a:p>
            <a:r>
              <a:rPr lang="it-IT" dirty="0"/>
              <a:t>Il nostro eroe nazionale</a:t>
            </a:r>
          </a:p>
        </p:txBody>
      </p:sp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5754214" cy="1981200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Guglielmo </a:t>
            </a:r>
            <a:r>
              <a:rPr lang="it-IT" dirty="0" err="1">
                <a:solidFill>
                  <a:srgbClr val="FF0000"/>
                </a:solidFill>
              </a:rPr>
              <a:t>Tell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7" name="Sottotitolo 1"/>
          <p:cNvSpPr txBox="1">
            <a:spLocks/>
          </p:cNvSpPr>
          <p:nvPr/>
        </p:nvSpPr>
        <p:spPr>
          <a:xfrm>
            <a:off x="457200" y="862232"/>
            <a:ext cx="8305800" cy="114300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2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/>
              <a:t>Michele e </a:t>
            </a:r>
            <a:r>
              <a:rPr lang="it-IT" dirty="0" err="1"/>
              <a:t>Nalu</a:t>
            </a:r>
            <a:r>
              <a:rPr lang="it-IT" dirty="0"/>
              <a:t> presentano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061" y="1439421"/>
            <a:ext cx="2629225" cy="395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38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561647"/>
            <a:ext cx="8229600" cy="1045580"/>
          </a:xfrm>
        </p:spPr>
        <p:txBody>
          <a:bodyPr>
            <a:normAutofit lnSpcReduction="10000"/>
          </a:bodyPr>
          <a:lstStyle/>
          <a:p>
            <a:r>
              <a:rPr lang="it-IT" sz="2200" dirty="0" err="1"/>
              <a:t>Gessler</a:t>
            </a:r>
            <a:r>
              <a:rPr lang="it-IT" sz="2200" dirty="0"/>
              <a:t> sopravvive alla tempesta. Ma tre giorni dopo, </a:t>
            </a:r>
            <a:r>
              <a:rPr lang="it-IT" sz="2200" dirty="0" err="1"/>
              <a:t>Tell</a:t>
            </a:r>
            <a:r>
              <a:rPr lang="it-IT" sz="2200" dirty="0"/>
              <a:t> imbraccia di nuovo la balestra, e neanche questa volta sbaglia mira: il balivo è colpito e </a:t>
            </a:r>
            <a:r>
              <a:rPr lang="it-IT" sz="2200" dirty="0">
                <a:solidFill>
                  <a:srgbClr val="FF0000"/>
                </a:solidFill>
              </a:rPr>
              <a:t>ucciso</a:t>
            </a:r>
            <a:r>
              <a:rPr lang="it-IT" sz="2200" dirty="0"/>
              <a:t>.</a:t>
            </a:r>
          </a:p>
        </p:txBody>
      </p:sp>
      <p:pic>
        <p:nvPicPr>
          <p:cNvPr id="4" name="Immagine 3" descr="tell 11.jp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202" y="1785082"/>
            <a:ext cx="5714845" cy="2960981"/>
          </a:xfrm>
          <a:prstGeom prst="rect">
            <a:avLst/>
          </a:prstGeom>
        </p:spPr>
      </p:pic>
      <p:sp>
        <p:nvSpPr>
          <p:cNvPr id="6" name="Fumetto 3 5"/>
          <p:cNvSpPr/>
          <p:nvPr/>
        </p:nvSpPr>
        <p:spPr>
          <a:xfrm>
            <a:off x="2649068" y="1480900"/>
            <a:ext cx="1716438" cy="1369120"/>
          </a:xfrm>
          <a:prstGeom prst="wedgeEllipseCallout">
            <a:avLst>
              <a:gd name="adj1" fmla="val -55515"/>
              <a:gd name="adj2" fmla="val 63950"/>
            </a:avLst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2793528" y="1700498"/>
            <a:ext cx="14275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0000"/>
                </a:solidFill>
              </a:rPr>
              <a:t>Anche questa volta non fallirò!</a:t>
            </a:r>
          </a:p>
        </p:txBody>
      </p:sp>
      <p:sp>
        <p:nvSpPr>
          <p:cNvPr id="7" name="Segnaposto contenuto 1"/>
          <p:cNvSpPr txBox="1">
            <a:spLocks/>
          </p:cNvSpPr>
          <p:nvPr/>
        </p:nvSpPr>
        <p:spPr>
          <a:xfrm>
            <a:off x="477044" y="4871012"/>
            <a:ext cx="8229600" cy="12305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200" dirty="0"/>
              <a:t>Così si immagina e si racconta la vicenda di Guglielmo </a:t>
            </a:r>
            <a:r>
              <a:rPr lang="it-IT" sz="2200" dirty="0" err="1"/>
              <a:t>Tell</a:t>
            </a:r>
            <a:r>
              <a:rPr lang="it-IT" sz="2200" dirty="0"/>
              <a:t>, primo passo verso l’indipendenza della Confederazione dal Sacro Romano Impero.</a:t>
            </a:r>
          </a:p>
        </p:txBody>
      </p:sp>
    </p:spTree>
    <p:extLst>
      <p:ext uri="{BB962C8B-B14F-4D97-AF65-F5344CB8AC3E}">
        <p14:creationId xmlns:p14="http://schemas.microsoft.com/office/powerpoint/2010/main" val="280410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984675"/>
            <a:ext cx="8229600" cy="1234082"/>
          </a:xfrm>
        </p:spPr>
        <p:txBody>
          <a:bodyPr>
            <a:normAutofit/>
          </a:bodyPr>
          <a:lstStyle/>
          <a:p>
            <a:r>
              <a:rPr lang="it-IT" sz="2200" dirty="0"/>
              <a:t>Forse le cose non sono andate proprio così…ma Guglielmo </a:t>
            </a:r>
            <a:r>
              <a:rPr lang="it-IT" sz="2200" dirty="0" err="1"/>
              <a:t>Tell</a:t>
            </a:r>
            <a:r>
              <a:rPr lang="it-IT" sz="2200" dirty="0"/>
              <a:t> resta il simbolo della lotta del popolo svizzero contro il potere malvagio dell’imperatore e dei suoi rappresentanti.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-234525"/>
            <a:ext cx="8229600" cy="1219200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Curiosità 1</a:t>
            </a:r>
          </a:p>
        </p:txBody>
      </p:sp>
      <p:sp>
        <p:nvSpPr>
          <p:cNvPr id="4" name="Segnaposto contenuto 1"/>
          <p:cNvSpPr txBox="1">
            <a:spLocks/>
          </p:cNvSpPr>
          <p:nvPr/>
        </p:nvSpPr>
        <p:spPr>
          <a:xfrm>
            <a:off x="457200" y="2026465"/>
            <a:ext cx="8229600" cy="68813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200" dirty="0"/>
              <a:t>I luoghi teatro della vicenda si possono visitare ancora oggi: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89" y="2560020"/>
            <a:ext cx="2844894" cy="183541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45689" y="2564100"/>
            <a:ext cx="3092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Il praticello del </a:t>
            </a:r>
            <a:r>
              <a:rPr lang="it-IT" dirty="0" err="1">
                <a:solidFill>
                  <a:schemeClr val="bg1"/>
                </a:solidFill>
              </a:rPr>
              <a:t>Grütli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89" y="4430611"/>
            <a:ext cx="2767503" cy="2072956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390583" y="4837026"/>
            <a:ext cx="29566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0000"/>
                </a:solidFill>
              </a:rPr>
              <a:t>La </a:t>
            </a:r>
            <a:r>
              <a:rPr lang="it-IT" dirty="0" err="1">
                <a:solidFill>
                  <a:srgbClr val="000000"/>
                </a:solidFill>
              </a:rPr>
              <a:t>Tellsplatte</a:t>
            </a:r>
            <a:r>
              <a:rPr lang="it-IT" dirty="0">
                <a:solidFill>
                  <a:srgbClr val="000000"/>
                </a:solidFill>
              </a:rPr>
              <a:t>, la riva presso </a:t>
            </a:r>
            <a:r>
              <a:rPr lang="it-IT" dirty="0" err="1">
                <a:solidFill>
                  <a:srgbClr val="000000"/>
                </a:solidFill>
              </a:rPr>
              <a:t>Sisikon</a:t>
            </a:r>
            <a:r>
              <a:rPr lang="it-IT" dirty="0">
                <a:solidFill>
                  <a:srgbClr val="000000"/>
                </a:solidFill>
              </a:rPr>
              <a:t> dove </a:t>
            </a:r>
            <a:r>
              <a:rPr lang="it-IT" dirty="0" err="1">
                <a:solidFill>
                  <a:srgbClr val="000000"/>
                </a:solidFill>
              </a:rPr>
              <a:t>Tell</a:t>
            </a:r>
            <a:r>
              <a:rPr lang="it-IT" dirty="0">
                <a:solidFill>
                  <a:srgbClr val="000000"/>
                </a:solidFill>
              </a:rPr>
              <a:t> approdò e diede un calcio alla barca di </a:t>
            </a:r>
            <a:r>
              <a:rPr lang="it-IT" dirty="0" err="1">
                <a:solidFill>
                  <a:srgbClr val="000000"/>
                </a:solidFill>
              </a:rPr>
              <a:t>Gessler</a:t>
            </a:r>
            <a:r>
              <a:rPr lang="it-IT" dirty="0">
                <a:solidFill>
                  <a:srgbClr val="000000"/>
                </a:solidFill>
              </a:rPr>
              <a:t>; ora vi è una cappella.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7195" y="2979984"/>
            <a:ext cx="1557424" cy="2595706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4524252" y="2918108"/>
            <a:ext cx="22623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0000"/>
                </a:solidFill>
              </a:rPr>
              <a:t>La piazza di Altdorf, dove si trova una statua di Guglielmo </a:t>
            </a:r>
            <a:r>
              <a:rPr lang="it-IT" dirty="0" err="1">
                <a:solidFill>
                  <a:srgbClr val="000000"/>
                </a:solidFill>
              </a:rPr>
              <a:t>Tell</a:t>
            </a:r>
            <a:r>
              <a:rPr lang="it-IT" dirty="0">
                <a:solidFill>
                  <a:srgbClr val="000000"/>
                </a:solidFill>
              </a:rPr>
              <a:t> con il figlio (1895)</a:t>
            </a:r>
          </a:p>
        </p:txBody>
      </p:sp>
    </p:spTree>
    <p:extLst>
      <p:ext uri="{BB962C8B-B14F-4D97-AF65-F5344CB8AC3E}">
        <p14:creationId xmlns:p14="http://schemas.microsoft.com/office/powerpoint/2010/main" val="355079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  <p:bldP spid="6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308377" y="984676"/>
            <a:ext cx="8229600" cy="999556"/>
          </a:xfrm>
        </p:spPr>
        <p:txBody>
          <a:bodyPr>
            <a:normAutofit/>
          </a:bodyPr>
          <a:lstStyle/>
          <a:p>
            <a:r>
              <a:rPr lang="it-IT" sz="2200" dirty="0"/>
              <a:t>La leggenda di Guglielmo </a:t>
            </a:r>
            <a:r>
              <a:rPr lang="it-IT" sz="2200" dirty="0" err="1"/>
              <a:t>Tell</a:t>
            </a:r>
            <a:r>
              <a:rPr lang="it-IT" sz="2200" dirty="0"/>
              <a:t> ha ispirato il mondo dell’arte in vari modi:</a:t>
            </a:r>
          </a:p>
          <a:p>
            <a:pPr marL="0" indent="0">
              <a:buNone/>
            </a:pPr>
            <a:endParaRPr lang="it-IT" sz="2200" dirty="0"/>
          </a:p>
        </p:txBody>
      </p:sp>
      <p:sp>
        <p:nvSpPr>
          <p:cNvPr id="7" name="Titolo 2"/>
          <p:cNvSpPr>
            <a:spLocks noGrp="1"/>
          </p:cNvSpPr>
          <p:nvPr>
            <p:ph type="title"/>
          </p:nvPr>
        </p:nvSpPr>
        <p:spPr>
          <a:xfrm>
            <a:off x="457200" y="-234525"/>
            <a:ext cx="8229600" cy="1219200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Curiosità 2</a:t>
            </a:r>
          </a:p>
        </p:txBody>
      </p:sp>
      <p:sp>
        <p:nvSpPr>
          <p:cNvPr id="8" name="Segnaposto contenuto 1"/>
          <p:cNvSpPr txBox="1">
            <a:spLocks/>
          </p:cNvSpPr>
          <p:nvPr/>
        </p:nvSpPr>
        <p:spPr>
          <a:xfrm>
            <a:off x="308377" y="1984232"/>
            <a:ext cx="8229600" cy="99955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2200" dirty="0"/>
          </a:p>
          <a:p>
            <a:pPr marL="0" indent="0">
              <a:buFont typeface="Wingdings 2"/>
              <a:buNone/>
            </a:pPr>
            <a:endParaRPr lang="it-IT" sz="2200" dirty="0"/>
          </a:p>
        </p:txBody>
      </p:sp>
      <p:sp>
        <p:nvSpPr>
          <p:cNvPr id="9" name="Segnaposto contenuto 1"/>
          <p:cNvSpPr txBox="1">
            <a:spLocks/>
          </p:cNvSpPr>
          <p:nvPr/>
        </p:nvSpPr>
        <p:spPr>
          <a:xfrm>
            <a:off x="645710" y="1831557"/>
            <a:ext cx="8229600" cy="99955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it-IT" sz="2200" dirty="0"/>
              <a:t>- Lo scrittore Friedrich </a:t>
            </a:r>
            <a:r>
              <a:rPr lang="it-IT" sz="2200" dirty="0" err="1"/>
              <a:t>Schiller</a:t>
            </a:r>
            <a:r>
              <a:rPr lang="it-IT" sz="2200" dirty="0"/>
              <a:t>, nel 1804, scrisse il dramma </a:t>
            </a:r>
            <a:r>
              <a:rPr lang="it-IT" sz="2200" i="1" dirty="0"/>
              <a:t>Wilhelm </a:t>
            </a:r>
            <a:r>
              <a:rPr lang="it-IT" sz="2200" i="1" dirty="0" err="1"/>
              <a:t>Tell</a:t>
            </a:r>
            <a:r>
              <a:rPr lang="it-IT" sz="2200" i="1" dirty="0"/>
              <a:t>.</a:t>
            </a:r>
            <a:endParaRPr lang="it-IT" sz="2200" dirty="0"/>
          </a:p>
        </p:txBody>
      </p:sp>
      <p:sp>
        <p:nvSpPr>
          <p:cNvPr id="10" name="Segnaposto contenuto 1"/>
          <p:cNvSpPr txBox="1">
            <a:spLocks/>
          </p:cNvSpPr>
          <p:nvPr/>
        </p:nvSpPr>
        <p:spPr>
          <a:xfrm>
            <a:off x="645710" y="2572614"/>
            <a:ext cx="8229600" cy="85349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it-IT" sz="2200" dirty="0"/>
              <a:t>- Nel 1829 Gioacchino Rossini compose l’opera lirica </a:t>
            </a:r>
            <a:r>
              <a:rPr lang="it-IT" sz="2200" i="1" dirty="0"/>
              <a:t>Guglielmo </a:t>
            </a:r>
            <a:r>
              <a:rPr lang="it-IT" sz="2200" i="1" dirty="0" err="1"/>
              <a:t>Tell</a:t>
            </a:r>
            <a:r>
              <a:rPr lang="it-IT" sz="2200" i="1" dirty="0"/>
              <a:t>, </a:t>
            </a:r>
            <a:r>
              <a:rPr lang="it-IT" sz="2200" dirty="0"/>
              <a:t>rappresentata ancora oggi.</a:t>
            </a:r>
          </a:p>
        </p:txBody>
      </p:sp>
      <p:sp>
        <p:nvSpPr>
          <p:cNvPr id="11" name="Segnaposto contenuto 1"/>
          <p:cNvSpPr txBox="1">
            <a:spLocks/>
          </p:cNvSpPr>
          <p:nvPr/>
        </p:nvSpPr>
        <p:spPr>
          <a:xfrm>
            <a:off x="645710" y="3356660"/>
            <a:ext cx="8229600" cy="85349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it-IT" sz="2200" dirty="0"/>
              <a:t>- Nel 1971 </a:t>
            </a:r>
            <a:r>
              <a:rPr lang="it-IT" sz="2200" dirty="0" err="1"/>
              <a:t>Max</a:t>
            </a:r>
            <a:r>
              <a:rPr lang="it-IT" sz="2200" dirty="0"/>
              <a:t> </a:t>
            </a:r>
            <a:r>
              <a:rPr lang="it-IT" sz="2200" dirty="0" err="1"/>
              <a:t>Frisch</a:t>
            </a:r>
            <a:r>
              <a:rPr lang="it-IT" sz="2200" dirty="0"/>
              <a:t> scrisse </a:t>
            </a:r>
            <a:r>
              <a:rPr lang="it-IT" sz="2200" i="1" dirty="0"/>
              <a:t>Wilhelm </a:t>
            </a:r>
            <a:r>
              <a:rPr lang="it-IT" sz="2200" i="1" dirty="0" err="1"/>
              <a:t>Tell</a:t>
            </a:r>
            <a:r>
              <a:rPr lang="it-IT" sz="2200" i="1" dirty="0"/>
              <a:t> </a:t>
            </a:r>
            <a:r>
              <a:rPr lang="it-IT" sz="2200" i="1" dirty="0" err="1"/>
              <a:t>für</a:t>
            </a:r>
            <a:r>
              <a:rPr lang="it-IT" sz="2200" i="1" dirty="0"/>
              <a:t> die </a:t>
            </a:r>
            <a:r>
              <a:rPr lang="it-IT" sz="2200" i="1" dirty="0" err="1"/>
              <a:t>Schule</a:t>
            </a:r>
            <a:r>
              <a:rPr lang="it-IT" sz="2200" dirty="0"/>
              <a:t>, dove immagina in modo diverso la figura dell’eroe svizzero.</a:t>
            </a:r>
          </a:p>
        </p:txBody>
      </p:sp>
      <p:sp>
        <p:nvSpPr>
          <p:cNvPr id="12" name="Segnaposto contenuto 1"/>
          <p:cNvSpPr txBox="1">
            <a:spLocks/>
          </p:cNvSpPr>
          <p:nvPr/>
        </p:nvSpPr>
        <p:spPr>
          <a:xfrm>
            <a:off x="645710" y="5337171"/>
            <a:ext cx="8229600" cy="97268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it-IT" sz="2200" dirty="0"/>
              <a:t>- Sono numerosi anche i quadri che raffigurano la vicenda e le statue dell’eroe.</a:t>
            </a:r>
          </a:p>
        </p:txBody>
      </p:sp>
      <p:sp>
        <p:nvSpPr>
          <p:cNvPr id="14" name="Segnaposto contenuto 1"/>
          <p:cNvSpPr txBox="1">
            <a:spLocks/>
          </p:cNvSpPr>
          <p:nvPr/>
        </p:nvSpPr>
        <p:spPr>
          <a:xfrm>
            <a:off x="645710" y="4110804"/>
            <a:ext cx="8229600" cy="69475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it-IT" sz="2200" dirty="0"/>
              <a:t>- Sono stati fatti due film per il cinema e due per la televisione. </a:t>
            </a:r>
          </a:p>
        </p:txBody>
      </p:sp>
      <p:sp>
        <p:nvSpPr>
          <p:cNvPr id="15" name="Segnaposto contenuto 1"/>
          <p:cNvSpPr txBox="1">
            <a:spLocks/>
          </p:cNvSpPr>
          <p:nvPr/>
        </p:nvSpPr>
        <p:spPr>
          <a:xfrm>
            <a:off x="645710" y="4553674"/>
            <a:ext cx="8229600" cy="95256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it-IT" sz="2200" dirty="0"/>
              <a:t>- Nel 1999 il cantautore Davide Van de </a:t>
            </a:r>
            <a:r>
              <a:rPr lang="it-IT" sz="2200" dirty="0" err="1"/>
              <a:t>Sfroos</a:t>
            </a:r>
            <a:r>
              <a:rPr lang="it-IT" sz="2200" dirty="0"/>
              <a:t> scrisse la canzone “Il figlio di Guglielmo </a:t>
            </a:r>
            <a:r>
              <a:rPr lang="it-IT" sz="2200" dirty="0" err="1"/>
              <a:t>Tell</a:t>
            </a:r>
            <a:r>
              <a:rPr lang="it-IT" sz="2200" dirty="0"/>
              <a:t>”.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7798382" y="558561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3868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" grpId="0"/>
      <p:bldP spid="10" grpId="0"/>
      <p:bldP spid="11" grpId="0"/>
      <p:bldP spid="12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FINE !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GRAZIE PER LA VOSTRA ATTENZIONE !!!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                                             </a:t>
            </a:r>
          </a:p>
          <a:p>
            <a:pPr marL="0" indent="0" algn="r">
              <a:buNone/>
            </a:pPr>
            <a:r>
              <a:rPr lang="it-IT" dirty="0"/>
              <a:t>                         Michele e </a:t>
            </a:r>
            <a:r>
              <a:rPr lang="it-IT" dirty="0" err="1"/>
              <a:t>Nalu</a:t>
            </a:r>
            <a:r>
              <a:rPr lang="it-IT" dirty="0"/>
              <a:t> </a:t>
            </a:r>
            <a:r>
              <a:rPr lang="it-IT" dirty="0">
                <a:sym typeface="Wingdings"/>
              </a:rPr>
              <a:t>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5581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1144791"/>
          </a:xfrm>
        </p:spPr>
        <p:txBody>
          <a:bodyPr>
            <a:normAutofit/>
          </a:bodyPr>
          <a:lstStyle/>
          <a:p>
            <a:r>
              <a:rPr lang="it-IT" sz="2200" dirty="0"/>
              <a:t>La storia di Guglielmo </a:t>
            </a:r>
            <a:r>
              <a:rPr lang="it-IT" sz="2200" dirty="0" err="1"/>
              <a:t>Tell</a:t>
            </a:r>
            <a:r>
              <a:rPr lang="it-IT" sz="2200" dirty="0"/>
              <a:t> affonda le sue radici nelle origini della Svizzera.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La nascita della Svizzera</a:t>
            </a:r>
          </a:p>
        </p:txBody>
      </p:sp>
      <p:sp>
        <p:nvSpPr>
          <p:cNvPr id="4" name="Segnaposto contenuto 1"/>
          <p:cNvSpPr txBox="1">
            <a:spLocks/>
          </p:cNvSpPr>
          <p:nvPr/>
        </p:nvSpPr>
        <p:spPr>
          <a:xfrm>
            <a:off x="457200" y="2348007"/>
            <a:ext cx="8229600" cy="126329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200" dirty="0"/>
              <a:t>Verso la fine del 1200, al centro del nostro paese, ci sono tre vallate unite da un lago. Sono i paesi di Uri, Svitto e </a:t>
            </a:r>
            <a:r>
              <a:rPr lang="it-IT" sz="2200" dirty="0" err="1"/>
              <a:t>Untervaldo</a:t>
            </a:r>
            <a:r>
              <a:rPr lang="it-IT" sz="2200" dirty="0"/>
              <a:t>, chiamati con il nome di </a:t>
            </a:r>
            <a:r>
              <a:rPr lang="it-IT" sz="2200" dirty="0" err="1">
                <a:solidFill>
                  <a:srgbClr val="FF0000"/>
                </a:solidFill>
              </a:rPr>
              <a:t>Waldstätten</a:t>
            </a:r>
            <a:r>
              <a:rPr lang="it-IT" sz="2200" dirty="0"/>
              <a:t>.</a:t>
            </a:r>
          </a:p>
        </p:txBody>
      </p:sp>
      <p:sp>
        <p:nvSpPr>
          <p:cNvPr id="5" name="Segnaposto contenuto 1"/>
          <p:cNvSpPr txBox="1">
            <a:spLocks/>
          </p:cNvSpPr>
          <p:nvPr/>
        </p:nvSpPr>
        <p:spPr>
          <a:xfrm>
            <a:off x="457200" y="3611301"/>
            <a:ext cx="8229600" cy="96235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200" dirty="0"/>
              <a:t>Queste comunità sono sottomesse al </a:t>
            </a:r>
            <a:r>
              <a:rPr lang="it-IT" sz="2200" dirty="0">
                <a:solidFill>
                  <a:srgbClr val="FF0000"/>
                </a:solidFill>
              </a:rPr>
              <a:t>Sacro Romano Impero</a:t>
            </a:r>
            <a:r>
              <a:rPr lang="it-IT" sz="2200" dirty="0"/>
              <a:t>, alla cui testa vi è la famiglia degli </a:t>
            </a:r>
            <a:r>
              <a:rPr lang="it-IT" sz="2200" dirty="0">
                <a:solidFill>
                  <a:srgbClr val="FF0000"/>
                </a:solidFill>
              </a:rPr>
              <a:t>Asburgo</a:t>
            </a:r>
            <a:r>
              <a:rPr lang="it-IT" sz="2200" dirty="0"/>
              <a:t>.</a:t>
            </a:r>
          </a:p>
          <a:p>
            <a:endParaRPr lang="it-IT" sz="2200" dirty="0"/>
          </a:p>
        </p:txBody>
      </p:sp>
      <p:sp>
        <p:nvSpPr>
          <p:cNvPr id="6" name="Segnaposto contenuto 1"/>
          <p:cNvSpPr txBox="1">
            <a:spLocks/>
          </p:cNvSpPr>
          <p:nvPr/>
        </p:nvSpPr>
        <p:spPr>
          <a:xfrm>
            <a:off x="457200" y="4573654"/>
            <a:ext cx="8229600" cy="96235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200" dirty="0"/>
              <a:t>L’amministrazione di queste terre è in mano ai </a:t>
            </a:r>
            <a:r>
              <a:rPr lang="it-IT" sz="2200" dirty="0">
                <a:solidFill>
                  <a:srgbClr val="FF0000"/>
                </a:solidFill>
              </a:rPr>
              <a:t>balivi</a:t>
            </a:r>
            <a:r>
              <a:rPr lang="it-IT" sz="2200" dirty="0"/>
              <a:t>, che sono i rappresentanti degli Asburgo. </a:t>
            </a:r>
          </a:p>
          <a:p>
            <a:pPr marL="0" indent="0">
              <a:buNone/>
            </a:pP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304489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tell 1.jp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529" y="3309809"/>
            <a:ext cx="3147593" cy="3038353"/>
          </a:xfrm>
          <a:prstGeom prst="rect">
            <a:avLst/>
          </a:prstGeom>
        </p:spPr>
      </p:pic>
      <p:sp>
        <p:nvSpPr>
          <p:cNvPr id="9" name="Fumetto 3 8"/>
          <p:cNvSpPr/>
          <p:nvPr/>
        </p:nvSpPr>
        <p:spPr>
          <a:xfrm>
            <a:off x="4891353" y="1275971"/>
            <a:ext cx="3706154" cy="1815572"/>
          </a:xfrm>
          <a:prstGeom prst="wedgeEllipseCallout">
            <a:avLst>
              <a:gd name="adj1" fmla="val 5039"/>
              <a:gd name="adj2" fmla="val 95721"/>
            </a:avLst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512044"/>
            <a:ext cx="8229600" cy="1025738"/>
          </a:xfrm>
        </p:spPr>
        <p:txBody>
          <a:bodyPr>
            <a:normAutofit/>
          </a:bodyPr>
          <a:lstStyle/>
          <a:p>
            <a:r>
              <a:rPr lang="it-IT" sz="2200" dirty="0"/>
              <a:t>Gli abitanti di </a:t>
            </a:r>
            <a:r>
              <a:rPr lang="it-IT" sz="2200" dirty="0" err="1"/>
              <a:t>Waldstätten</a:t>
            </a:r>
            <a:r>
              <a:rPr lang="it-IT" sz="2200" dirty="0"/>
              <a:t> non sopportano l’autorità dei balivi, che approfittano troppo del loro potere e sono spesso ingiusti.</a:t>
            </a:r>
          </a:p>
        </p:txBody>
      </p:sp>
      <p:sp>
        <p:nvSpPr>
          <p:cNvPr id="4" name="Segnaposto contenuto 1"/>
          <p:cNvSpPr txBox="1">
            <a:spLocks/>
          </p:cNvSpPr>
          <p:nvPr/>
        </p:nvSpPr>
        <p:spPr>
          <a:xfrm>
            <a:off x="457200" y="1454551"/>
            <a:ext cx="4523446" cy="2484148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200" dirty="0"/>
              <a:t>Una vittima dei loro soprusi, </a:t>
            </a:r>
            <a:r>
              <a:rPr lang="it-IT" sz="2200" dirty="0" err="1">
                <a:solidFill>
                  <a:srgbClr val="FF0000"/>
                </a:solidFill>
              </a:rPr>
              <a:t>Werner</a:t>
            </a:r>
            <a:r>
              <a:rPr lang="it-IT" sz="2200" dirty="0">
                <a:solidFill>
                  <a:srgbClr val="FF0000"/>
                </a:solidFill>
              </a:rPr>
              <a:t> </a:t>
            </a:r>
            <a:r>
              <a:rPr lang="it-IT" sz="2200" dirty="0" err="1">
                <a:solidFill>
                  <a:srgbClr val="FF0000"/>
                </a:solidFill>
              </a:rPr>
              <a:t>Stauffacher</a:t>
            </a:r>
            <a:r>
              <a:rPr lang="it-IT" sz="2200" dirty="0"/>
              <a:t>, cittadino importante di Svitto, incontra altri due rappresentanti di Uri e </a:t>
            </a:r>
            <a:r>
              <a:rPr lang="it-IT" sz="2200" dirty="0" err="1"/>
              <a:t>Untervaldo</a:t>
            </a:r>
            <a:r>
              <a:rPr lang="it-IT" sz="2200" dirty="0"/>
              <a:t>. Insieme decidono di unirsi per opporsi alle ingiustizie degli Asburgo.</a:t>
            </a:r>
          </a:p>
        </p:txBody>
      </p:sp>
      <p:sp>
        <p:nvSpPr>
          <p:cNvPr id="5" name="Segnaposto contenuto 1"/>
          <p:cNvSpPr txBox="1">
            <a:spLocks/>
          </p:cNvSpPr>
          <p:nvPr/>
        </p:nvSpPr>
        <p:spPr>
          <a:xfrm>
            <a:off x="457200" y="4073737"/>
            <a:ext cx="4791329" cy="167061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200" dirty="0"/>
              <a:t>Nell’agosto del 1291 si riuniscono al </a:t>
            </a:r>
            <a:r>
              <a:rPr lang="it-IT" sz="2200" dirty="0" err="1">
                <a:solidFill>
                  <a:srgbClr val="FF0000"/>
                </a:solidFill>
              </a:rPr>
              <a:t>Grütli</a:t>
            </a:r>
            <a:r>
              <a:rPr lang="it-IT" sz="2200" dirty="0"/>
              <a:t>, un prato ai bordi del lago dove giurano solennemente di unirsi per scacciare i balivi.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5367589" y="1537782"/>
            <a:ext cx="2867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Nel nome del Signore, facciamo leale promessa di prestarci aiuto reciproco con tutte le nostre forze…!</a:t>
            </a:r>
          </a:p>
        </p:txBody>
      </p:sp>
    </p:spTree>
    <p:extLst>
      <p:ext uri="{BB962C8B-B14F-4D97-AF65-F5344CB8AC3E}">
        <p14:creationId xmlns:p14="http://schemas.microsoft.com/office/powerpoint/2010/main" val="108776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tell 2.jp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50" y="2738239"/>
            <a:ext cx="2853702" cy="2995013"/>
          </a:xfrm>
          <a:prstGeom prst="rect">
            <a:avLst/>
          </a:prstGeom>
        </p:spPr>
      </p:pic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523999"/>
            <a:ext cx="8229600" cy="1303531"/>
          </a:xfrm>
        </p:spPr>
        <p:txBody>
          <a:bodyPr>
            <a:normAutofit/>
          </a:bodyPr>
          <a:lstStyle/>
          <a:p>
            <a:r>
              <a:rPr lang="it-IT" sz="2200" dirty="0"/>
              <a:t>Guglielmo </a:t>
            </a:r>
            <a:r>
              <a:rPr lang="it-IT" sz="2200" dirty="0" err="1"/>
              <a:t>Tell</a:t>
            </a:r>
            <a:r>
              <a:rPr lang="it-IT" sz="2200" dirty="0"/>
              <a:t>, cacciatore e padre di famiglia, abile nell’usare la </a:t>
            </a:r>
            <a:r>
              <a:rPr lang="it-IT" sz="2200" dirty="0">
                <a:solidFill>
                  <a:srgbClr val="FF0000"/>
                </a:solidFill>
              </a:rPr>
              <a:t>balestra</a:t>
            </a:r>
            <a:r>
              <a:rPr lang="it-IT" sz="2200" dirty="0"/>
              <a:t>, è un eroe mitico di questo tempo, un simbolo di giustizia e coraggio.</a:t>
            </a:r>
          </a:p>
          <a:p>
            <a:pPr marL="0" indent="0">
              <a:buNone/>
            </a:pPr>
            <a:endParaRPr lang="it-IT" sz="2200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Guglielmo </a:t>
            </a:r>
            <a:r>
              <a:rPr lang="it-IT" dirty="0" err="1">
                <a:solidFill>
                  <a:srgbClr val="FF0000"/>
                </a:solidFill>
              </a:rPr>
              <a:t>Tell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5" name="Fumetto 3 4"/>
          <p:cNvSpPr/>
          <p:nvPr/>
        </p:nvSpPr>
        <p:spPr>
          <a:xfrm>
            <a:off x="3849583" y="3016029"/>
            <a:ext cx="4167074" cy="1524439"/>
          </a:xfrm>
          <a:prstGeom prst="wedgeEllipseCallout">
            <a:avLst>
              <a:gd name="adj1" fmla="val -67738"/>
              <a:gd name="adj2" fmla="val -22440"/>
            </a:avLst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4514331" y="3206343"/>
            <a:ext cx="3135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Oggi ho ucciso un bel cervo…andrò a venderlo domani con mio figlio ad Altdorf!</a:t>
            </a:r>
          </a:p>
        </p:txBody>
      </p:sp>
    </p:spTree>
    <p:extLst>
      <p:ext uri="{BB962C8B-B14F-4D97-AF65-F5344CB8AC3E}">
        <p14:creationId xmlns:p14="http://schemas.microsoft.com/office/powerpoint/2010/main" val="80857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1"/>
          <p:cNvSpPr>
            <a:spLocks noGrp="1"/>
          </p:cNvSpPr>
          <p:nvPr>
            <p:ph idx="1"/>
          </p:nvPr>
        </p:nvSpPr>
        <p:spPr>
          <a:xfrm>
            <a:off x="387748" y="521962"/>
            <a:ext cx="8229600" cy="1303531"/>
          </a:xfrm>
        </p:spPr>
        <p:txBody>
          <a:bodyPr>
            <a:normAutofit lnSpcReduction="10000"/>
          </a:bodyPr>
          <a:lstStyle/>
          <a:p>
            <a:r>
              <a:rPr lang="it-IT" sz="2200" dirty="0"/>
              <a:t>Siamo nel 1307: il balivo che governa queste terre è </a:t>
            </a:r>
            <a:r>
              <a:rPr lang="it-IT" sz="2200" dirty="0">
                <a:solidFill>
                  <a:srgbClr val="FF0000"/>
                </a:solidFill>
              </a:rPr>
              <a:t>Konrad </a:t>
            </a:r>
            <a:r>
              <a:rPr lang="it-IT" sz="2200" dirty="0" err="1">
                <a:solidFill>
                  <a:srgbClr val="FF0000"/>
                </a:solidFill>
              </a:rPr>
              <a:t>Gessler</a:t>
            </a:r>
            <a:r>
              <a:rPr lang="it-IT" sz="2200" dirty="0"/>
              <a:t>. Egli, per mettere alla prova la fedeltà della gente, ha fatto piazzare un’asta sulla piazza di Altdorf e posato sulla cima un </a:t>
            </a:r>
            <a:r>
              <a:rPr lang="it-IT" sz="2200" dirty="0">
                <a:solidFill>
                  <a:srgbClr val="FF0000"/>
                </a:solidFill>
              </a:rPr>
              <a:t>cappello</a:t>
            </a:r>
            <a:r>
              <a:rPr lang="it-IT" sz="2200" dirty="0"/>
              <a:t> imperiale…</a:t>
            </a:r>
          </a:p>
          <a:p>
            <a:pPr marL="0" indent="0">
              <a:buNone/>
            </a:pPr>
            <a:endParaRPr lang="it-IT" sz="2200" dirty="0"/>
          </a:p>
        </p:txBody>
      </p:sp>
      <p:pic>
        <p:nvPicPr>
          <p:cNvPr id="2" name="Immagine 1" descr="tell 3.jp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86" y="2222005"/>
            <a:ext cx="2823837" cy="2778257"/>
          </a:xfrm>
          <a:prstGeom prst="rect">
            <a:avLst/>
          </a:prstGeom>
        </p:spPr>
      </p:pic>
      <p:sp>
        <p:nvSpPr>
          <p:cNvPr id="5" name="Fumetto 3 4"/>
          <p:cNvSpPr/>
          <p:nvPr/>
        </p:nvSpPr>
        <p:spPr>
          <a:xfrm>
            <a:off x="4395271" y="2500131"/>
            <a:ext cx="3492405" cy="2027433"/>
          </a:xfrm>
          <a:prstGeom prst="wedgeEllipseCallout">
            <a:avLst>
              <a:gd name="adj1" fmla="val -80362"/>
              <a:gd name="adj2" fmla="val 12747"/>
            </a:avLst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4692919" y="2758082"/>
            <a:ext cx="30360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Chi passerà davanti a questa asta dovrà togliersi il cappello e inchinarsi, altrimenti verrà arrestato e condannato a morte!</a:t>
            </a:r>
          </a:p>
        </p:txBody>
      </p:sp>
    </p:spTree>
    <p:extLst>
      <p:ext uri="{BB962C8B-B14F-4D97-AF65-F5344CB8AC3E}">
        <p14:creationId xmlns:p14="http://schemas.microsoft.com/office/powerpoint/2010/main" val="377114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512043"/>
            <a:ext cx="8229600" cy="569364"/>
          </a:xfrm>
        </p:spPr>
        <p:txBody>
          <a:bodyPr>
            <a:normAutofit/>
          </a:bodyPr>
          <a:lstStyle/>
          <a:p>
            <a:r>
              <a:rPr lang="it-IT" sz="2200" dirty="0"/>
              <a:t>Ma quel giorno, Guglielmo </a:t>
            </a:r>
            <a:r>
              <a:rPr lang="it-IT" sz="2200" dirty="0" err="1"/>
              <a:t>Tell</a:t>
            </a:r>
            <a:r>
              <a:rPr lang="it-IT" sz="2200" dirty="0"/>
              <a:t>…</a:t>
            </a:r>
          </a:p>
        </p:txBody>
      </p:sp>
      <p:pic>
        <p:nvPicPr>
          <p:cNvPr id="4" name="Immagine 3" descr="tell 4.jp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89" y="2321550"/>
            <a:ext cx="3048358" cy="3085480"/>
          </a:xfrm>
          <a:prstGeom prst="rect">
            <a:avLst/>
          </a:prstGeom>
        </p:spPr>
      </p:pic>
      <p:sp>
        <p:nvSpPr>
          <p:cNvPr id="6" name="Fumetto 3 5"/>
          <p:cNvSpPr/>
          <p:nvPr/>
        </p:nvSpPr>
        <p:spPr>
          <a:xfrm>
            <a:off x="582150" y="992116"/>
            <a:ext cx="2295116" cy="1389623"/>
          </a:xfrm>
          <a:prstGeom prst="wedgeEllipseCallout">
            <a:avLst>
              <a:gd name="adj1" fmla="val -8578"/>
              <a:gd name="adj2" fmla="val 111330"/>
            </a:avLst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810346" y="1190539"/>
            <a:ext cx="2480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0000"/>
                </a:solidFill>
              </a:rPr>
              <a:t>Non mi inchinerò davanti a questo cappello!</a:t>
            </a:r>
          </a:p>
        </p:txBody>
      </p:sp>
      <p:sp>
        <p:nvSpPr>
          <p:cNvPr id="8" name="Fumetto 3 7"/>
          <p:cNvSpPr/>
          <p:nvPr/>
        </p:nvSpPr>
        <p:spPr>
          <a:xfrm>
            <a:off x="2887187" y="1646912"/>
            <a:ext cx="2024008" cy="1190539"/>
          </a:xfrm>
          <a:prstGeom prst="wedgeEllipseCallout">
            <a:avLst>
              <a:gd name="adj1" fmla="val -56127"/>
              <a:gd name="adj2" fmla="val 65833"/>
            </a:avLst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3095541" y="1785808"/>
            <a:ext cx="1815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0000"/>
                </a:solidFill>
              </a:rPr>
              <a:t>Arrestiamolo e portiamolo a </a:t>
            </a:r>
            <a:r>
              <a:rPr lang="it-IT" dirty="0" err="1">
                <a:solidFill>
                  <a:srgbClr val="000000"/>
                </a:solidFill>
              </a:rPr>
              <a:t>Gessler</a:t>
            </a:r>
            <a:r>
              <a:rPr lang="it-IT" dirty="0">
                <a:solidFill>
                  <a:srgbClr val="000000"/>
                </a:solidFill>
              </a:rPr>
              <a:t>!</a:t>
            </a:r>
          </a:p>
        </p:txBody>
      </p:sp>
      <p:pic>
        <p:nvPicPr>
          <p:cNvPr id="9" name="Immagine 8" descr="tell5.jp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369" y="2837451"/>
            <a:ext cx="3845122" cy="3065638"/>
          </a:xfrm>
          <a:prstGeom prst="rect">
            <a:avLst/>
          </a:prstGeom>
        </p:spPr>
      </p:pic>
      <p:sp>
        <p:nvSpPr>
          <p:cNvPr id="11" name="Fumetto 3 10"/>
          <p:cNvSpPr/>
          <p:nvPr/>
        </p:nvSpPr>
        <p:spPr>
          <a:xfrm>
            <a:off x="4911195" y="1676609"/>
            <a:ext cx="4143510" cy="1329566"/>
          </a:xfrm>
          <a:prstGeom prst="wedgeEllipseCallout">
            <a:avLst>
              <a:gd name="adj1" fmla="val -959"/>
              <a:gd name="adj2" fmla="val 73692"/>
            </a:avLst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5253925" y="1859885"/>
            <a:ext cx="3690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0000"/>
                </a:solidFill>
              </a:rPr>
              <a:t>Per punirti ti condanno a colpire con la balestra una mela posata sulla testa di tuo figlio!</a:t>
            </a:r>
          </a:p>
        </p:txBody>
      </p:sp>
    </p:spTree>
    <p:extLst>
      <p:ext uri="{BB962C8B-B14F-4D97-AF65-F5344CB8AC3E}">
        <p14:creationId xmlns:p14="http://schemas.microsoft.com/office/powerpoint/2010/main" val="316771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  <p:bldP spid="7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704953"/>
            <a:ext cx="8229600" cy="1368569"/>
          </a:xfrm>
        </p:spPr>
        <p:txBody>
          <a:bodyPr>
            <a:normAutofit/>
          </a:bodyPr>
          <a:lstStyle/>
          <a:p>
            <a:r>
              <a:rPr lang="it-IT" sz="2200" dirty="0" err="1"/>
              <a:t>Tell</a:t>
            </a:r>
            <a:r>
              <a:rPr lang="it-IT" sz="2200" dirty="0"/>
              <a:t>, ottimo tiratore, prende la sua balestra e come tutti sappiamo centra la mela!</a:t>
            </a:r>
          </a:p>
        </p:txBody>
      </p:sp>
      <p:pic>
        <p:nvPicPr>
          <p:cNvPr id="4" name="Immagine 3" descr="tell 7.jp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98" y="2165944"/>
            <a:ext cx="3298492" cy="1336226"/>
          </a:xfrm>
          <a:prstGeom prst="rect">
            <a:avLst/>
          </a:prstGeom>
        </p:spPr>
      </p:pic>
      <p:pic>
        <p:nvPicPr>
          <p:cNvPr id="5" name="Immagine 4" descr="tell 6.jp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864" y="2165944"/>
            <a:ext cx="3450955" cy="2834319"/>
          </a:xfrm>
          <a:prstGeom prst="rect">
            <a:avLst/>
          </a:prstGeom>
        </p:spPr>
      </p:pic>
      <p:sp>
        <p:nvSpPr>
          <p:cNvPr id="7" name="Fumetto 3 6"/>
          <p:cNvSpPr/>
          <p:nvPr/>
        </p:nvSpPr>
        <p:spPr>
          <a:xfrm>
            <a:off x="1504364" y="4117280"/>
            <a:ext cx="2629226" cy="1458410"/>
          </a:xfrm>
          <a:prstGeom prst="wedgeEllipseCallout">
            <a:avLst>
              <a:gd name="adj1" fmla="val 87092"/>
              <a:gd name="adj2" fmla="val 8759"/>
            </a:avLst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1855340" y="4285940"/>
            <a:ext cx="2024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</a:rPr>
              <a:t>Fiuuuuh</a:t>
            </a:r>
            <a:r>
              <a:rPr lang="it-IT" dirty="0">
                <a:solidFill>
                  <a:schemeClr val="bg1"/>
                </a:solidFill>
              </a:rPr>
              <a:t>! L’è </a:t>
            </a:r>
            <a:r>
              <a:rPr lang="it-IT" dirty="0" err="1">
                <a:solidFill>
                  <a:schemeClr val="bg1"/>
                </a:solidFill>
              </a:rPr>
              <a:t>miga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pö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tant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bell</a:t>
            </a:r>
            <a:r>
              <a:rPr lang="it-IT" dirty="0">
                <a:solidFill>
                  <a:schemeClr val="bg1"/>
                </a:solidFill>
              </a:rPr>
              <a:t>, </a:t>
            </a:r>
            <a:r>
              <a:rPr lang="it-IT">
                <a:solidFill>
                  <a:schemeClr val="bg1"/>
                </a:solidFill>
              </a:rPr>
              <a:t>vess </a:t>
            </a:r>
            <a:r>
              <a:rPr lang="it-IT" dirty="0" err="1">
                <a:solidFill>
                  <a:schemeClr val="bg1"/>
                </a:solidFill>
              </a:rPr>
              <a:t>fiö</a:t>
            </a:r>
            <a:r>
              <a:rPr lang="it-IT" dirty="0">
                <a:solidFill>
                  <a:schemeClr val="bg1"/>
                </a:solidFill>
              </a:rPr>
              <a:t> dal Guglielmo </a:t>
            </a:r>
            <a:r>
              <a:rPr lang="it-IT" dirty="0" err="1">
                <a:solidFill>
                  <a:schemeClr val="bg1"/>
                </a:solidFill>
              </a:rPr>
              <a:t>Tell</a:t>
            </a:r>
            <a:r>
              <a:rPr lang="it-IT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6360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199" y="482278"/>
            <a:ext cx="8382951" cy="1035659"/>
          </a:xfrm>
        </p:spPr>
        <p:txBody>
          <a:bodyPr>
            <a:normAutofit/>
          </a:bodyPr>
          <a:lstStyle/>
          <a:p>
            <a:r>
              <a:rPr lang="it-IT" sz="2200" dirty="0"/>
              <a:t>Ma Guglielmo </a:t>
            </a:r>
            <a:r>
              <a:rPr lang="it-IT" sz="2200" dirty="0" err="1"/>
              <a:t>Tell</a:t>
            </a:r>
            <a:r>
              <a:rPr lang="it-IT" sz="2200" dirty="0"/>
              <a:t> sotto la giacca nasconde </a:t>
            </a:r>
            <a:r>
              <a:rPr lang="it-IT" sz="2200" dirty="0">
                <a:solidFill>
                  <a:srgbClr val="FF0000"/>
                </a:solidFill>
              </a:rPr>
              <a:t>un’altra freccia</a:t>
            </a:r>
            <a:r>
              <a:rPr lang="it-IT" sz="2200" dirty="0"/>
              <a:t>: era destinata a </a:t>
            </a:r>
            <a:r>
              <a:rPr lang="it-IT" sz="2200" dirty="0" err="1"/>
              <a:t>Gessler</a:t>
            </a:r>
            <a:r>
              <a:rPr lang="it-IT" sz="2200" dirty="0"/>
              <a:t>, se avesse sbagliato mira e ucciso il figlio. </a:t>
            </a:r>
          </a:p>
        </p:txBody>
      </p:sp>
      <p:pic>
        <p:nvPicPr>
          <p:cNvPr id="5" name="Immagine 4" descr="tell 8.jp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55" y="2262024"/>
            <a:ext cx="4249142" cy="3581537"/>
          </a:xfrm>
          <a:prstGeom prst="rect">
            <a:avLst/>
          </a:prstGeom>
        </p:spPr>
      </p:pic>
      <p:sp>
        <p:nvSpPr>
          <p:cNvPr id="7" name="Fumetto 3 6"/>
          <p:cNvSpPr/>
          <p:nvPr/>
        </p:nvSpPr>
        <p:spPr>
          <a:xfrm>
            <a:off x="5020333" y="1597306"/>
            <a:ext cx="3740446" cy="1339357"/>
          </a:xfrm>
          <a:prstGeom prst="wedgeEllipseCallout">
            <a:avLst>
              <a:gd name="adj1" fmla="val -88257"/>
              <a:gd name="adj2" fmla="val 35488"/>
            </a:avLst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5566012" y="1800359"/>
            <a:ext cx="2907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Arrestate quest’uomo! Portiamolo con una barca alla prigione di </a:t>
            </a:r>
            <a:r>
              <a:rPr lang="it-IT" dirty="0" err="1">
                <a:solidFill>
                  <a:schemeClr val="bg1"/>
                </a:solidFill>
              </a:rPr>
              <a:t>Küssnacht</a:t>
            </a:r>
            <a:r>
              <a:rPr lang="it-IT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9739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482278"/>
            <a:ext cx="8229600" cy="658655"/>
          </a:xfrm>
        </p:spPr>
        <p:txBody>
          <a:bodyPr>
            <a:normAutofit/>
          </a:bodyPr>
          <a:lstStyle/>
          <a:p>
            <a:r>
              <a:rPr lang="it-IT" sz="2200" dirty="0"/>
              <a:t>Ma il lago è in tempesta, la barca rischia di naufragare…</a:t>
            </a:r>
          </a:p>
        </p:txBody>
      </p:sp>
      <p:pic>
        <p:nvPicPr>
          <p:cNvPr id="4" name="Immagine 3" descr="tell 9.jp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69" y="1041721"/>
            <a:ext cx="3716882" cy="1337270"/>
          </a:xfrm>
          <a:prstGeom prst="rect">
            <a:avLst/>
          </a:prstGeom>
        </p:spPr>
      </p:pic>
      <p:sp>
        <p:nvSpPr>
          <p:cNvPr id="5" name="Segnaposto contenuto 1"/>
          <p:cNvSpPr txBox="1">
            <a:spLocks/>
          </p:cNvSpPr>
          <p:nvPr/>
        </p:nvSpPr>
        <p:spPr>
          <a:xfrm>
            <a:off x="457200" y="2460169"/>
            <a:ext cx="8229600" cy="110152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200" dirty="0"/>
              <a:t>… le guardie liberano </a:t>
            </a:r>
            <a:r>
              <a:rPr lang="it-IT" sz="2200" dirty="0" err="1"/>
              <a:t>Tell</a:t>
            </a:r>
            <a:r>
              <a:rPr lang="it-IT" sz="2200" dirty="0"/>
              <a:t>, abile timoniere, sperando che le aiuti a salvarsi. Egli porta a riva la barca, salta a terra e la rimanda al largo con un potente calcio.</a:t>
            </a:r>
          </a:p>
        </p:txBody>
      </p:sp>
      <p:pic>
        <p:nvPicPr>
          <p:cNvPr id="6" name="Immagine 5" descr="tell 10.jp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49" y="3561694"/>
            <a:ext cx="1928181" cy="2571910"/>
          </a:xfrm>
          <a:prstGeom prst="rect">
            <a:avLst/>
          </a:prstGeom>
        </p:spPr>
      </p:pic>
      <p:sp>
        <p:nvSpPr>
          <p:cNvPr id="8" name="Fumetto 3 7"/>
          <p:cNvSpPr/>
          <p:nvPr/>
        </p:nvSpPr>
        <p:spPr>
          <a:xfrm>
            <a:off x="4072820" y="3854151"/>
            <a:ext cx="3135228" cy="957856"/>
          </a:xfrm>
          <a:prstGeom prst="wedgeEllipseCallout">
            <a:avLst>
              <a:gd name="adj1" fmla="val -82422"/>
              <a:gd name="adj2" fmla="val -37917"/>
            </a:avLst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176997" y="4009913"/>
            <a:ext cx="2926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0000"/>
                </a:solidFill>
              </a:rPr>
              <a:t>Buon viaggio! </a:t>
            </a:r>
            <a:r>
              <a:rPr lang="it-IT" dirty="0" err="1">
                <a:solidFill>
                  <a:srgbClr val="000000"/>
                </a:solidFill>
              </a:rPr>
              <a:t>Gessler</a:t>
            </a:r>
            <a:r>
              <a:rPr lang="it-IT" dirty="0">
                <a:solidFill>
                  <a:srgbClr val="000000"/>
                </a:solidFill>
              </a:rPr>
              <a:t>, se non affoghi ti ucciderò!</a:t>
            </a:r>
          </a:p>
        </p:txBody>
      </p:sp>
    </p:spTree>
    <p:extLst>
      <p:ext uri="{BB962C8B-B14F-4D97-AF65-F5344CB8AC3E}">
        <p14:creationId xmlns:p14="http://schemas.microsoft.com/office/powerpoint/2010/main" val="351835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rta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Essenziale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333</TotalTime>
  <Words>757</Words>
  <Application>Microsoft Macintosh PowerPoint</Application>
  <PresentationFormat>Presentazione su schermo (4:3)</PresentationFormat>
  <Paragraphs>56</Paragraphs>
  <Slides>13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7" baseType="lpstr">
      <vt:lpstr>Arial</vt:lpstr>
      <vt:lpstr>Arial Black</vt:lpstr>
      <vt:lpstr>Wingdings 2</vt:lpstr>
      <vt:lpstr>Carta</vt:lpstr>
      <vt:lpstr>Guglielmo Tell</vt:lpstr>
      <vt:lpstr>La nascita della Svizzera</vt:lpstr>
      <vt:lpstr>Presentazione standard di PowerPoint</vt:lpstr>
      <vt:lpstr>Guglielmo Tell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Curiosità 1</vt:lpstr>
      <vt:lpstr>Curiosità 2</vt:lpstr>
      <vt:lpstr>FINE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Guglielmo Tell</dc:title>
  <dc:creator>Christian xxxx</dc:creator>
  <cp:lastModifiedBy>Gian Franco Pordenone</cp:lastModifiedBy>
  <cp:revision>43</cp:revision>
  <cp:lastPrinted>2014-01-21T17:19:58Z</cp:lastPrinted>
  <dcterms:created xsi:type="dcterms:W3CDTF">2014-01-20T13:27:25Z</dcterms:created>
  <dcterms:modified xsi:type="dcterms:W3CDTF">2020-04-10T20:00:55Z</dcterms:modified>
</cp:coreProperties>
</file>