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3714F">
              <a:alpha val="8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54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E5E5">
              <a:alpha val="69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7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"/>
          <p:cNvGrpSpPr/>
          <p:nvPr/>
        </p:nvGrpSpPr>
        <p:grpSpPr>
          <a:xfrm>
            <a:off x="1485900" y="4838700"/>
            <a:ext cx="10033000" cy="88901"/>
            <a:chOff x="0" y="0"/>
            <a:chExt cx="10033000" cy="88900"/>
          </a:xfrm>
        </p:grpSpPr>
        <p:pic>
          <p:nvPicPr>
            <p:cNvPr id="12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0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itolo Testo"/>
          <p:cNvSpPr txBox="1"/>
          <p:nvPr>
            <p:ph type="title"/>
          </p:nvPr>
        </p:nvSpPr>
        <p:spPr>
          <a:xfrm>
            <a:off x="1117600" y="2209800"/>
            <a:ext cx="107696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7" name="Corpo livello uno…"/>
          <p:cNvSpPr txBox="1"/>
          <p:nvPr>
            <p:ph type="body" sz="quarter" idx="1"/>
          </p:nvPr>
        </p:nvSpPr>
        <p:spPr>
          <a:xfrm>
            <a:off x="1117600" y="5041900"/>
            <a:ext cx="107696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300"/>
            </a:lvl1pPr>
          </a:lstStyle>
          <a:p>
            <a:pPr/>
            <a:r>
              <a:t>–Giovanni Mela</a:t>
            </a:r>
          </a:p>
        </p:txBody>
      </p:sp>
      <p:sp>
        <p:nvSpPr>
          <p:cNvPr id="108" name="“Inserisci qui una citazione”."/>
          <p:cNvSpPr txBox="1"/>
          <p:nvPr>
            <p:ph type="body" sz="quarter" idx="14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3300"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10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magine"/>
          <p:cNvSpPr/>
          <p:nvPr>
            <p:ph type="pic" idx="13"/>
          </p:nvPr>
        </p:nvSpPr>
        <p:spPr>
          <a:xfrm>
            <a:off x="-609600" y="0"/>
            <a:ext cx="14264525" cy="9779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"/>
          <p:cNvGrpSpPr/>
          <p:nvPr/>
        </p:nvGrpSpPr>
        <p:grpSpPr>
          <a:xfrm>
            <a:off x="1485900" y="2070100"/>
            <a:ext cx="10033000" cy="88901"/>
            <a:chOff x="0" y="0"/>
            <a:chExt cx="10033000" cy="88900"/>
          </a:xfrm>
        </p:grpSpPr>
        <p:pic>
          <p:nvPicPr>
            <p:cNvPr id="25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0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Immagine"/>
          <p:cNvSpPr/>
          <p:nvPr>
            <p:ph type="pic" idx="13"/>
          </p:nvPr>
        </p:nvSpPr>
        <p:spPr>
          <a:xfrm>
            <a:off x="1181100" y="1200001"/>
            <a:ext cx="11374570" cy="7797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Titolo Testo"/>
          <p:cNvSpPr txBox="1"/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Corpo livello uno…"/>
          <p:cNvSpPr txBox="1"/>
          <p:nvPr>
            <p:ph type="body" sz="quarter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olo Testo"/>
          <p:cNvSpPr txBox="1"/>
          <p:nvPr>
            <p:ph type="title"/>
          </p:nvPr>
        </p:nvSpPr>
        <p:spPr>
          <a:xfrm>
            <a:off x="1117600" y="3606800"/>
            <a:ext cx="107696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o"/>
          <p:cNvGrpSpPr/>
          <p:nvPr/>
        </p:nvGrpSpPr>
        <p:grpSpPr>
          <a:xfrm>
            <a:off x="1638300" y="4889500"/>
            <a:ext cx="4368801" cy="88901"/>
            <a:chOff x="0" y="0"/>
            <a:chExt cx="4368800" cy="88900"/>
          </a:xfrm>
        </p:grpSpPr>
        <p:pic>
          <p:nvPicPr>
            <p:cNvPr id="47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0" y="0"/>
              <a:ext cx="304800" cy="8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"/>
              <a:ext cx="203200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2336800" y="38100"/>
              <a:ext cx="203200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Immagine"/>
          <p:cNvSpPr/>
          <p:nvPr>
            <p:ph type="pic" idx="13"/>
          </p:nvPr>
        </p:nvSpPr>
        <p:spPr>
          <a:xfrm>
            <a:off x="5930900" y="1646708"/>
            <a:ext cx="9423400" cy="64601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Titolo Testo"/>
          <p:cNvSpPr txBox="1"/>
          <p:nvPr>
            <p:ph type="title"/>
          </p:nvPr>
        </p:nvSpPr>
        <p:spPr>
          <a:xfrm>
            <a:off x="1054100" y="1536700"/>
            <a:ext cx="5397500" cy="32258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Titolo Testo</a:t>
            </a:r>
          </a:p>
        </p:txBody>
      </p:sp>
      <p:sp>
        <p:nvSpPr>
          <p:cNvPr id="53" name="Corpo livello uno…"/>
          <p:cNvSpPr txBox="1"/>
          <p:nvPr>
            <p:ph type="body" sz="quarter" idx="1"/>
          </p:nvPr>
        </p:nvSpPr>
        <p:spPr>
          <a:xfrm>
            <a:off x="1054100" y="5143500"/>
            <a:ext cx="5397500" cy="3022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2286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4572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6858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91440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a"/>
          <p:cNvSpPr/>
          <p:nvPr/>
        </p:nvSpPr>
        <p:spPr>
          <a:xfrm>
            <a:off x="292100" y="2438400"/>
            <a:ext cx="12420600" cy="129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magine"/>
          <p:cNvSpPr/>
          <p:nvPr>
            <p:ph type="pic" idx="13"/>
          </p:nvPr>
        </p:nvSpPr>
        <p:spPr>
          <a:xfrm>
            <a:off x="6011732" y="2195065"/>
            <a:ext cx="9525001" cy="65298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1" name="Corpo livello uno…"/>
          <p:cNvSpPr txBox="1"/>
          <p:nvPr>
            <p:ph type="body" sz="half" idx="1"/>
          </p:nvPr>
        </p:nvSpPr>
        <p:spPr>
          <a:xfrm>
            <a:off x="850900" y="2921000"/>
            <a:ext cx="5410200" cy="60452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300"/>
              </a:spcBef>
              <a:buBlip>
                <a:blip r:embed="rId2"/>
              </a:buBlip>
              <a:defRPr sz="3300"/>
            </a:lvl1pPr>
            <a:lvl2pPr marL="762000" indent="-381000">
              <a:spcBef>
                <a:spcPts val="3300"/>
              </a:spcBef>
              <a:buBlip>
                <a:blip r:embed="rId2"/>
              </a:buBlip>
              <a:defRPr sz="3300"/>
            </a:lvl2pPr>
            <a:lvl3pPr marL="1143000" indent="-381000">
              <a:spcBef>
                <a:spcPts val="3300"/>
              </a:spcBef>
              <a:buBlip>
                <a:blip r:embed="rId2"/>
              </a:buBlip>
              <a:defRPr sz="3300"/>
            </a:lvl3pPr>
            <a:lvl4pPr marL="1524000" indent="-381000">
              <a:spcBef>
                <a:spcPts val="3300"/>
              </a:spcBef>
              <a:buBlip>
                <a:blip r:embed="rId2"/>
              </a:buBlip>
              <a:defRPr sz="3300"/>
            </a:lvl4pPr>
            <a:lvl5pPr marL="1905000" indent="-381000">
              <a:spcBef>
                <a:spcPts val="3300"/>
              </a:spcBef>
              <a:buBlip>
                <a:blip r:embed="rId2"/>
              </a:buBlip>
              <a:defRPr sz="33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orpo livello uno…"/>
          <p:cNvSpPr txBox="1"/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3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magine"/>
          <p:cNvSpPr/>
          <p:nvPr>
            <p:ph type="pic" sz="quarter" idx="13"/>
          </p:nvPr>
        </p:nvSpPr>
        <p:spPr>
          <a:xfrm>
            <a:off x="6578600" y="5207000"/>
            <a:ext cx="5666832" cy="37778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magine"/>
          <p:cNvSpPr/>
          <p:nvPr>
            <p:ph type="pic" sz="quarter" idx="14"/>
          </p:nvPr>
        </p:nvSpPr>
        <p:spPr>
          <a:xfrm>
            <a:off x="6705600" y="990600"/>
            <a:ext cx="5334000" cy="355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magine"/>
          <p:cNvSpPr/>
          <p:nvPr>
            <p:ph type="pic" sz="half" idx="15"/>
          </p:nvPr>
        </p:nvSpPr>
        <p:spPr>
          <a:xfrm>
            <a:off x="1092200" y="990600"/>
            <a:ext cx="5181600" cy="7772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850900" y="2755900"/>
            <a:ext cx="11303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1pPr>
      <a:lvl2pPr marL="0" marR="0" indent="228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2pPr>
      <a:lvl3pPr marL="0" marR="0" indent="457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3pPr>
      <a:lvl4pPr marL="0" marR="0" indent="685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4pPr>
      <a:lvl5pPr marL="0" marR="0" indent="914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5pPr>
      <a:lvl6pPr marL="0" marR="0" indent="11430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6pPr>
      <a:lvl7pPr marL="0" marR="0" indent="1371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7pPr>
      <a:lvl8pPr marL="0" marR="0" indent="1600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8pPr>
      <a:lvl9pPr marL="0" marR="0" indent="1828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000000"/>
          </a:solidFill>
          <a:uFillTx/>
          <a:latin typeface="+mn-lt"/>
          <a:ea typeface="+mn-ea"/>
          <a:cs typeface="+mn-cs"/>
          <a:sym typeface="Academy Engraved LET Plain:1.0"/>
        </a:defRPr>
      </a:lvl9pPr>
    </p:titleStyle>
    <p:bodyStyle>
      <a:lvl1pPr marL="444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889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333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778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222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667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3111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556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4000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abiloni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Babilonia</a:t>
            </a:r>
          </a:p>
        </p:txBody>
      </p:sp>
      <p:sp>
        <p:nvSpPr>
          <p:cNvPr id="134" name="Una città esempla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Una città esemplare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monti zagros.jpg"/>
          <p:cNvGrpSpPr/>
          <p:nvPr/>
        </p:nvGrpSpPr>
        <p:grpSpPr>
          <a:xfrm>
            <a:off x="1245741" y="996154"/>
            <a:ext cx="10513318" cy="7773992"/>
            <a:chOff x="0" y="0"/>
            <a:chExt cx="10513317" cy="7773991"/>
          </a:xfrm>
        </p:grpSpPr>
        <p:pic>
          <p:nvPicPr>
            <p:cNvPr id="137" name="monti zagros.jpg" descr="monti zagro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259318" cy="74437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monti zagros.jpg" descr="monti zagro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513318" cy="77739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view_07_15005578.jpg"/>
          <p:cNvGrpSpPr/>
          <p:nvPr/>
        </p:nvGrpSpPr>
        <p:grpSpPr>
          <a:xfrm>
            <a:off x="973144" y="1588392"/>
            <a:ext cx="11058512" cy="6299694"/>
            <a:chOff x="0" y="0"/>
            <a:chExt cx="11058511" cy="6299692"/>
          </a:xfrm>
        </p:grpSpPr>
        <p:pic>
          <p:nvPicPr>
            <p:cNvPr id="141" name="view_07_15005578.jpg" descr="view_07_15005578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804512" cy="59694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view_07_15005578.jpg" descr="view_07_15005578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058512" cy="62996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Immagine"/>
          <p:cNvGrpSpPr/>
          <p:nvPr/>
        </p:nvGrpSpPr>
        <p:grpSpPr>
          <a:xfrm>
            <a:off x="1440606" y="1171934"/>
            <a:ext cx="9858065" cy="7422432"/>
            <a:chOff x="0" y="0"/>
            <a:chExt cx="9858063" cy="7422431"/>
          </a:xfrm>
        </p:grpSpPr>
        <p:pic>
          <p:nvPicPr>
            <p:cNvPr id="145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604064" cy="70922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858064" cy="742243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portaBABILONIA.jpg"/>
          <p:cNvGrpSpPr/>
          <p:nvPr/>
        </p:nvGrpSpPr>
        <p:grpSpPr>
          <a:xfrm>
            <a:off x="2845705" y="908833"/>
            <a:ext cx="7419993" cy="7956864"/>
            <a:chOff x="0" y="0"/>
            <a:chExt cx="7419992" cy="7956863"/>
          </a:xfrm>
        </p:grpSpPr>
        <p:pic>
          <p:nvPicPr>
            <p:cNvPr id="149" name="portaBABILONIA.jpg" descr="portaBABILONIA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165993" cy="7626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portaBABILONIA.jpg" descr="portaBABILONIA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19993" cy="79568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escrizione della città realizzata dallo storico greco Erodoto, vissuto nel V secolo avanti Cristo."/>
          <p:cNvSpPr txBox="1"/>
          <p:nvPr/>
        </p:nvSpPr>
        <p:spPr>
          <a:xfrm>
            <a:off x="1267842" y="1339849"/>
            <a:ext cx="5586463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defRPr>
                <a:solidFill>
                  <a:schemeClr val="accent5">
                    <a:satOff val="14285"/>
                    <a:lumOff val="-13364"/>
                  </a:schemeClr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Descrizione della città realizzata dallo storico greco Erodoto, vissuto nel V secolo avanti Cristo.</a:t>
            </a:r>
          </a:p>
        </p:txBody>
      </p:sp>
      <p:grpSp>
        <p:nvGrpSpPr>
          <p:cNvPr id="155" name="Immagine"/>
          <p:cNvGrpSpPr/>
          <p:nvPr/>
        </p:nvGrpSpPr>
        <p:grpSpPr>
          <a:xfrm>
            <a:off x="7048417" y="2621065"/>
            <a:ext cx="5023487" cy="6264070"/>
            <a:chOff x="0" y="0"/>
            <a:chExt cx="5023486" cy="6264068"/>
          </a:xfrm>
        </p:grpSpPr>
        <p:pic>
          <p:nvPicPr>
            <p:cNvPr id="154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769487" cy="59338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Immagine" descr="Immag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23487" cy="62640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«Babilonia sorge in una vasta pianura. La città ha forma quadrata ed è una delle più belle al mondo. Si dice avesse ben 400'000 abitanti. È circondata da un fossato largo e profondo e da una potente muraglia rinforzata da molte torri. Le porte della citt"/>
          <p:cNvSpPr txBox="1"/>
          <p:nvPr/>
        </p:nvSpPr>
        <p:spPr>
          <a:xfrm>
            <a:off x="1331342" y="996950"/>
            <a:ext cx="10342117" cy="830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defRPr sz="2500">
                <a:solidFill>
                  <a:schemeClr val="accent5">
                    <a:satOff val="14285"/>
                    <a:lumOff val="-13364"/>
                  </a:schemeClr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«Babilonia sorge in una vasta pianura. La città ha forma quadrata ed è una delle più belle al mondo. Si dice avesse ben 400'000 abitanti. È circondata da un fossato largo e profondo e da una potente muraglia rinforzata da molte torri. Le porte della città sono cento, tutte di bronzo. La città è divisa in due parti dall’Eufrate, lungo il quale corrono alte mura di difesa. I quartieri sono fitti di case a tre o quattro piani e le vie sono belle e diritte. Nel centro di uno dei quartieri di Babilonia si trova il palazzo reale, difeso da un maestoso recinto; nel mezzo di un altro quartiere si innalza l’immenso Tempio del Sole, la cui parte più imponente è costituita da una piramide a terrazze, formata da otto torri sovrapposte, sempre più strette a mano a mano che si procede verso l’alto. Per salire da una torre all’altra sono state costruite delle scale esterne. Comodi sedili sui terrazzi permettono a chi sale di riposarsi. Sulla torre più alta c’è un edificio di prezioso marmo, nel cui interno si trovano un letto ed un tavolo d’oro: l’uno e l’altro sono sempre a disposizione del dio, per quando vuole discendere fra gli uomini.»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ine!"/>
          <p:cNvSpPr txBox="1"/>
          <p:nvPr>
            <p:ph type="ctrTitle"/>
          </p:nvPr>
        </p:nvSpPr>
        <p:spPr>
          <a:xfrm>
            <a:off x="1282700" y="1739900"/>
            <a:ext cx="10769600" cy="25400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/>
            <a:r>
              <a:t>Fine!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5.png"/></Relationships>

</file>

<file path=ppt/theme/theme1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57554B"/>
      </a:dk1>
      <a:lt1>
        <a:srgbClr val="0C1557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 Plain:1.0"/>
        <a:ea typeface="Academy Engraved LET Plain:1.0"/>
        <a:cs typeface="Academy Engraved LET Plain:1.0"/>
      </a:majorFont>
      <a:minorFont>
        <a:latin typeface="Academy Engraved LET Plain:1.0"/>
        <a:ea typeface="Academy Engraved LET Plain:1.0"/>
        <a:cs typeface="Academy Engraved LET Plain:1.0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000000"/>
      </a:dk1>
      <a:lt1>
        <a:srgbClr val="FFFFFF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 Plain:1.0"/>
        <a:ea typeface="Academy Engraved LET Plain:1.0"/>
        <a:cs typeface="Academy Engraved LET Plain:1.0"/>
      </a:majorFont>
      <a:minorFont>
        <a:latin typeface="Academy Engraved LET Plain:1.0"/>
        <a:ea typeface="Academy Engraved LET Plain:1.0"/>
        <a:cs typeface="Academy Engraved LET Plain:1.0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