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4859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6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6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6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magine"/>
          <p:cNvSpPr>
            <a:spLocks noGrp="1"/>
          </p:cNvSpPr>
          <p:nvPr>
            <p:ph type="pic" sz="half" idx="13"/>
          </p:nvPr>
        </p:nvSpPr>
        <p:spPr>
          <a:xfrm>
            <a:off x="5143500" y="3035300"/>
            <a:ext cx="8171564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4953000" cy="5842000"/>
          </a:xfrm>
          <a:prstGeom prst="rect">
            <a:avLst/>
          </a:prstGeom>
        </p:spPr>
        <p:txBody>
          <a:bodyPr/>
          <a:lstStyle>
            <a:lvl1pPr marL="673100" indent="-393700">
              <a:spcBef>
                <a:spcPts val="2800"/>
              </a:spcBef>
              <a:buBlip>
                <a:blip r:embed="rId2"/>
              </a:buBlip>
              <a:defRPr sz="3200"/>
            </a:lvl1pPr>
            <a:lvl2pPr marL="1193800" indent="-393700">
              <a:spcBef>
                <a:spcPts val="2800"/>
              </a:spcBef>
              <a:buBlip>
                <a:blip r:embed="rId2"/>
              </a:buBlip>
              <a:defRPr sz="3200"/>
            </a:lvl2pPr>
            <a:lvl3pPr marL="1651000" indent="-393700">
              <a:spcBef>
                <a:spcPts val="2800"/>
              </a:spcBef>
              <a:buBlip>
                <a:blip r:embed="rId2"/>
              </a:buBlip>
              <a:defRPr sz="3200"/>
            </a:lvl3pPr>
            <a:lvl4pPr marL="2171700" indent="-393700">
              <a:spcBef>
                <a:spcPts val="2800"/>
              </a:spcBef>
              <a:buBlip>
                <a:blip r:embed="rId2"/>
              </a:buBlip>
              <a:defRPr sz="3200"/>
            </a:lvl4pPr>
            <a:lvl5pPr marL="2692400" indent="-393700">
              <a:spcBef>
                <a:spcPts val="28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4953000" cy="5842000"/>
          </a:xfrm>
          <a:prstGeom prst="rect">
            <a:avLst/>
          </a:prstGeom>
        </p:spPr>
        <p:txBody>
          <a:bodyPr/>
          <a:lstStyle>
            <a:lvl1pPr marL="673100" indent="-393700">
              <a:spcBef>
                <a:spcPts val="2800"/>
              </a:spcBef>
              <a:buBlip>
                <a:blip r:embed="rId2"/>
              </a:buBlip>
              <a:defRPr sz="3200"/>
            </a:lvl1pPr>
            <a:lvl2pPr marL="1193800" indent="-393700">
              <a:spcBef>
                <a:spcPts val="2800"/>
              </a:spcBef>
              <a:buBlip>
                <a:blip r:embed="rId2"/>
              </a:buBlip>
              <a:defRPr sz="3200"/>
            </a:lvl2pPr>
            <a:lvl3pPr marL="1651000" indent="-393700">
              <a:spcBef>
                <a:spcPts val="2800"/>
              </a:spcBef>
              <a:buBlip>
                <a:blip r:embed="rId2"/>
              </a:buBlip>
              <a:defRPr sz="3200"/>
            </a:lvl3pPr>
            <a:lvl4pPr marL="2171700" indent="-393700">
              <a:spcBef>
                <a:spcPts val="2800"/>
              </a:spcBef>
              <a:buBlip>
                <a:blip r:embed="rId2"/>
              </a:buBlip>
              <a:defRPr sz="3200"/>
            </a:lvl4pPr>
            <a:lvl5pPr marL="2692400" indent="-393700">
              <a:spcBef>
                <a:spcPts val="28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353300" y="2819400"/>
            <a:ext cx="4381500" cy="5842000"/>
          </a:xfrm>
          <a:prstGeom prst="rect">
            <a:avLst/>
          </a:prstGeom>
        </p:spPr>
        <p:txBody>
          <a:bodyPr/>
          <a:lstStyle>
            <a:lvl1pPr marL="673100" indent="-393700">
              <a:spcBef>
                <a:spcPts val="2800"/>
              </a:spcBef>
              <a:buBlip>
                <a:blip r:embed="rId2"/>
              </a:buBlip>
              <a:defRPr sz="3200"/>
            </a:lvl1pPr>
            <a:lvl2pPr marL="1193800" indent="-393700">
              <a:spcBef>
                <a:spcPts val="2800"/>
              </a:spcBef>
              <a:buBlip>
                <a:blip r:embed="rId2"/>
              </a:buBlip>
              <a:defRPr sz="3200"/>
            </a:lvl2pPr>
            <a:lvl3pPr marL="1651000" indent="-393700">
              <a:spcBef>
                <a:spcPts val="2800"/>
              </a:spcBef>
              <a:buBlip>
                <a:blip r:embed="rId2"/>
              </a:buBlip>
              <a:defRPr sz="3200"/>
            </a:lvl3pPr>
            <a:lvl4pPr marL="2171700" indent="-393700">
              <a:spcBef>
                <a:spcPts val="2800"/>
              </a:spcBef>
              <a:buBlip>
                <a:blip r:embed="rId2"/>
              </a:buBlip>
              <a:defRPr sz="3200"/>
            </a:lvl4pPr>
            <a:lvl5pPr marL="2692400" indent="-393700">
              <a:spcBef>
                <a:spcPts val="28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FontTx/>
              <a:buBlip>
                <a:blip r:embed="rId2"/>
              </a:buBlip>
            </a:lvl1pPr>
            <a:lvl2pPr>
              <a:spcBef>
                <a:spcPts val="1200"/>
              </a:spcBef>
              <a:buFontTx/>
              <a:buBlip>
                <a:blip r:embed="rId2"/>
              </a:buBlip>
            </a:lvl2pPr>
            <a:lvl3pPr>
              <a:spcBef>
                <a:spcPts val="1200"/>
              </a:spcBef>
              <a:buFontTx/>
              <a:buBlip>
                <a:blip r:embed="rId2"/>
              </a:buBlip>
            </a:lvl3pPr>
            <a:lvl4pPr>
              <a:spcBef>
                <a:spcPts val="1200"/>
              </a:spcBef>
              <a:buFontTx/>
              <a:buBlip>
                <a:blip r:embed="rId2"/>
              </a:buBlip>
            </a:lvl4pPr>
            <a:lvl5pPr>
              <a:spcBef>
                <a:spcPts val="1200"/>
              </a:spcBef>
              <a:buFontTx/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 numCol="2" spcCol="523240" anchor="t"/>
          <a:lstStyle>
            <a:lvl1pPr marL="673100" indent="-393700">
              <a:spcBef>
                <a:spcPts val="2800"/>
              </a:spcBef>
              <a:buBlip>
                <a:blip r:embed="rId2"/>
              </a:buBlip>
              <a:defRPr sz="3200"/>
            </a:lvl1pPr>
            <a:lvl2pPr marL="1193800" indent="-393700">
              <a:spcBef>
                <a:spcPts val="2800"/>
              </a:spcBef>
              <a:buBlip>
                <a:blip r:embed="rId2"/>
              </a:buBlip>
              <a:defRPr sz="3200"/>
            </a:lvl2pPr>
            <a:lvl3pPr marL="1651000" indent="-393700">
              <a:spcBef>
                <a:spcPts val="2800"/>
              </a:spcBef>
              <a:buBlip>
                <a:blip r:embed="rId2"/>
              </a:buBlip>
              <a:defRPr sz="3200"/>
            </a:lvl3pPr>
            <a:lvl4pPr marL="2171700" indent="-393700">
              <a:spcBef>
                <a:spcPts val="2800"/>
              </a:spcBef>
              <a:buBlip>
                <a:blip r:embed="rId2"/>
              </a:buBlip>
              <a:defRPr sz="3200"/>
            </a:lvl4pPr>
            <a:lvl5pPr marL="2692400" indent="-393700">
              <a:spcBef>
                <a:spcPts val="28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1270000" y="3136900"/>
            <a:ext cx="10464800" cy="3467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half" idx="13"/>
          </p:nvPr>
        </p:nvSpPr>
        <p:spPr>
          <a:xfrm>
            <a:off x="3390900" y="2832100"/>
            <a:ext cx="6210389" cy="410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1270000" y="7315200"/>
            <a:ext cx="10464800" cy="1879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>
            <a:spLocks noGrp="1"/>
          </p:cNvSpPr>
          <p:nvPr>
            <p:ph type="pic" sz="half" idx="13"/>
          </p:nvPr>
        </p:nvSpPr>
        <p:spPr>
          <a:xfrm>
            <a:off x="5143500" y="2197100"/>
            <a:ext cx="8171564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838200" y="2108200"/>
            <a:ext cx="6108700" cy="3175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8200" y="5359400"/>
            <a:ext cx="6108700" cy="233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8636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5621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22733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9845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7084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40640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4196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47752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130800" marR="0" indent="-558800" algn="l" defTabSz="584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30000"/>
        <a:buFont typeface="Gill Sans"/>
        <a:buBlip>
          <a:blip r:embed="rId15"/>
        </a:buBlip>
        <a:tabLst/>
        <a:defRPr sz="4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’Elvezia"/>
          <p:cNvSpPr txBox="1">
            <a:spLocks noGrp="1"/>
          </p:cNvSpPr>
          <p:nvPr>
            <p:ph type="ctrTitle"/>
          </p:nvPr>
        </p:nvSpPr>
        <p:spPr>
          <a:xfrm>
            <a:off x="1270000" y="2235200"/>
            <a:ext cx="10464800" cy="2959100"/>
          </a:xfrm>
          <a:prstGeom prst="rect">
            <a:avLst/>
          </a:prstGeom>
        </p:spPr>
        <p:txBody>
          <a:bodyPr/>
          <a:lstStyle>
            <a:lvl1pPr>
              <a:defRPr sz="12000">
                <a:solidFill>
                  <a:srgbClr val="9A244F"/>
                </a:solidFill>
              </a:defRPr>
            </a:lvl1pPr>
          </a:lstStyle>
          <a:p>
            <a:r>
              <a:t>L’Elvezia</a:t>
            </a:r>
          </a:p>
        </p:txBody>
      </p:sp>
      <p:sp>
        <p:nvSpPr>
          <p:cNvPr id="119" name="un viaggio nella nostra antichità"/>
          <p:cNvSpPr txBox="1">
            <a:spLocks noGrp="1"/>
          </p:cNvSpPr>
          <p:nvPr>
            <p:ph type="subTitle" sz="quarter" idx="1"/>
          </p:nvPr>
        </p:nvSpPr>
        <p:spPr>
          <a:xfrm>
            <a:off x="1282700" y="5994400"/>
            <a:ext cx="10464800" cy="1473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38571A"/>
                </a:solidFill>
              </a:defRPr>
            </a:lvl1pPr>
          </a:lstStyle>
          <a:p>
            <a:r>
              <a:t>un viaggio nella nostra antichità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un anfiteatro per 12’000 spettatori"/>
          <p:cNvGrpSpPr/>
          <p:nvPr/>
        </p:nvGrpSpPr>
        <p:grpSpPr>
          <a:xfrm>
            <a:off x="1943100" y="6210300"/>
            <a:ext cx="9385300" cy="1130300"/>
            <a:chOff x="0" y="0"/>
            <a:chExt cx="9385300" cy="1130300"/>
          </a:xfrm>
        </p:grpSpPr>
        <p:sp>
          <p:nvSpPr>
            <p:cNvPr id="176" name="un anfiteatro per 12’000 spettatori"/>
            <p:cNvSpPr/>
            <p:nvPr/>
          </p:nvSpPr>
          <p:spPr>
            <a:xfrm>
              <a:off x="38100" y="38100"/>
              <a:ext cx="93091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un anfiteatro per 12’000 spettatori</a:t>
              </a:r>
            </a:p>
          </p:txBody>
        </p:sp>
        <p:pic>
          <p:nvPicPr>
            <p:cNvPr id="175" name="un anfiteatro per 12’000 spettatori un anfiteatro per 12’000 spettatori" descr="un anfiteatro per 12’000 spettatori un anfiteatro per 12’000 spettatori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385300" cy="1130300"/>
            </a:xfrm>
            <a:prstGeom prst="rect">
              <a:avLst/>
            </a:prstGeom>
            <a:effectLst/>
          </p:spPr>
        </p:pic>
      </p:grpSp>
      <p:grpSp>
        <p:nvGrpSpPr>
          <p:cNvPr id="180" name="un’accademia per studiare"/>
          <p:cNvGrpSpPr/>
          <p:nvPr/>
        </p:nvGrpSpPr>
        <p:grpSpPr>
          <a:xfrm>
            <a:off x="1104900" y="7645400"/>
            <a:ext cx="8331200" cy="1130300"/>
            <a:chOff x="0" y="0"/>
            <a:chExt cx="8331200" cy="1130300"/>
          </a:xfrm>
        </p:grpSpPr>
        <p:sp>
          <p:nvSpPr>
            <p:cNvPr id="179" name="un’accademia per studiare"/>
            <p:cNvSpPr/>
            <p:nvPr/>
          </p:nvSpPr>
          <p:spPr>
            <a:xfrm>
              <a:off x="38100" y="38100"/>
              <a:ext cx="82550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un’accademia per studiare</a:t>
              </a:r>
            </a:p>
          </p:txBody>
        </p:sp>
        <p:pic>
          <p:nvPicPr>
            <p:cNvPr id="178" name="un’accademia per studiare un’accademia per studiare" descr="un’accademia per studiare un’accademia per studiar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331200" cy="1130300"/>
            </a:xfrm>
            <a:prstGeom prst="rect">
              <a:avLst/>
            </a:prstGeom>
            <a:effectLst/>
          </p:spPr>
        </p:pic>
      </p:grpSp>
      <p:sp>
        <p:nvSpPr>
          <p:cNvPr id="181" name="Aventicum"/>
          <p:cNvSpPr/>
          <p:nvPr/>
        </p:nvSpPr>
        <p:spPr>
          <a:xfrm>
            <a:off x="1041400" y="1371600"/>
            <a:ext cx="5588000" cy="1143000"/>
          </a:xfrm>
          <a:prstGeom prst="roundRect">
            <a:avLst>
              <a:gd name="adj" fmla="val 16667"/>
            </a:avLst>
          </a:prstGeom>
          <a:blipFill>
            <a:blip r:embed="rId4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Aventicum</a:t>
            </a:r>
          </a:p>
        </p:txBody>
      </p:sp>
      <p:grpSp>
        <p:nvGrpSpPr>
          <p:cNvPr id="184" name="dei bellissimi templi"/>
          <p:cNvGrpSpPr/>
          <p:nvPr/>
        </p:nvGrpSpPr>
        <p:grpSpPr>
          <a:xfrm>
            <a:off x="3619500" y="4775200"/>
            <a:ext cx="6032500" cy="1130300"/>
            <a:chOff x="0" y="0"/>
            <a:chExt cx="6032500" cy="1130300"/>
          </a:xfrm>
        </p:grpSpPr>
        <p:sp>
          <p:nvSpPr>
            <p:cNvPr id="183" name="dei bellissimi templi"/>
            <p:cNvSpPr/>
            <p:nvPr/>
          </p:nvSpPr>
          <p:spPr>
            <a:xfrm>
              <a:off x="38100" y="38100"/>
              <a:ext cx="59563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dei bellissimi templi</a:t>
              </a:r>
            </a:p>
          </p:txBody>
        </p:sp>
        <p:pic>
          <p:nvPicPr>
            <p:cNvPr id="182" name="dei bellissimi templi dei bellissimi templi" descr="dei bellissimi templi dei bellissimi templi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6032500" cy="1130300"/>
            </a:xfrm>
            <a:prstGeom prst="rect">
              <a:avLst/>
            </a:prstGeom>
            <a:effectLst/>
          </p:spPr>
        </p:pic>
      </p:grpSp>
      <p:grpSp>
        <p:nvGrpSpPr>
          <p:cNvPr id="187" name="50’000 abitanti"/>
          <p:cNvGrpSpPr/>
          <p:nvPr/>
        </p:nvGrpSpPr>
        <p:grpSpPr>
          <a:xfrm>
            <a:off x="1270000" y="3340100"/>
            <a:ext cx="4622800" cy="1130300"/>
            <a:chOff x="0" y="0"/>
            <a:chExt cx="4622800" cy="1130300"/>
          </a:xfrm>
        </p:grpSpPr>
        <p:sp>
          <p:nvSpPr>
            <p:cNvPr id="186" name="50’000 abitanti"/>
            <p:cNvSpPr/>
            <p:nvPr/>
          </p:nvSpPr>
          <p:spPr>
            <a:xfrm>
              <a:off x="38100" y="38100"/>
              <a:ext cx="45466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50’000 abitanti</a:t>
              </a:r>
            </a:p>
          </p:txBody>
        </p:sp>
        <p:pic>
          <p:nvPicPr>
            <p:cNvPr id="185" name="50’000 abitanti 50’000 abitanti" descr="50’000 abitanti 50’000 abitanti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622800" cy="1130300"/>
            </a:xfrm>
            <a:prstGeom prst="rect">
              <a:avLst/>
            </a:prstGeom>
            <a:effectLst/>
          </p:spPr>
        </p:pic>
      </p:grpSp>
      <p:pic>
        <p:nvPicPr>
          <p:cNvPr id="188" name="carte_suisse.jpg" descr="carte_suis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500" y="800100"/>
            <a:ext cx="4991609" cy="367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Avenches,_Aventicum_1_20113453.jpg" descr="Avenches,_Aventicum_1_20113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821266"/>
            <a:ext cx="7200900" cy="480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aventicum_1.jpg" descr="aventicum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826000"/>
            <a:ext cx="6541202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avenches.jpg" descr="avench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73100"/>
            <a:ext cx="5575300" cy="452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REG_FRI_ANT_002a.jpg" descr="REG_FRI_ANT_00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5029200"/>
            <a:ext cx="55880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ago di Morat"/>
          <p:cNvSpPr/>
          <p:nvPr/>
        </p:nvSpPr>
        <p:spPr>
          <a:xfrm>
            <a:off x="8007120" y="965200"/>
            <a:ext cx="1981164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lago di Morat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un bel teatro romanico"/>
          <p:cNvGrpSpPr/>
          <p:nvPr/>
        </p:nvGrpSpPr>
        <p:grpSpPr>
          <a:xfrm>
            <a:off x="4635500" y="6210300"/>
            <a:ext cx="6946900" cy="1130300"/>
            <a:chOff x="0" y="0"/>
            <a:chExt cx="6946900" cy="1130300"/>
          </a:xfrm>
        </p:grpSpPr>
        <p:sp>
          <p:nvSpPr>
            <p:cNvPr id="197" name="un bel teatro romanico"/>
            <p:cNvSpPr/>
            <p:nvPr/>
          </p:nvSpPr>
          <p:spPr>
            <a:xfrm>
              <a:off x="38100" y="38100"/>
              <a:ext cx="68707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un bel teatro romanico</a:t>
              </a:r>
            </a:p>
          </p:txBody>
        </p:sp>
        <p:pic>
          <p:nvPicPr>
            <p:cNvPr id="196" name="un bel teatro romanico un bel teatro romanico" descr="un bel teatro romanico un bel teatro romanico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946900" cy="1130300"/>
            </a:xfrm>
            <a:prstGeom prst="rect">
              <a:avLst/>
            </a:prstGeom>
            <a:effectLst/>
          </p:spPr>
        </p:pic>
      </p:grpSp>
      <p:grpSp>
        <p:nvGrpSpPr>
          <p:cNvPr id="201" name="con il grande tempio del Schönbühl"/>
          <p:cNvGrpSpPr/>
          <p:nvPr/>
        </p:nvGrpSpPr>
        <p:grpSpPr>
          <a:xfrm>
            <a:off x="1104900" y="7645400"/>
            <a:ext cx="9842500" cy="1130300"/>
            <a:chOff x="0" y="0"/>
            <a:chExt cx="9842500" cy="1130300"/>
          </a:xfrm>
        </p:grpSpPr>
        <p:sp>
          <p:nvSpPr>
            <p:cNvPr id="200" name="con il grande tempio del Schönbühl"/>
            <p:cNvSpPr/>
            <p:nvPr/>
          </p:nvSpPr>
          <p:spPr>
            <a:xfrm>
              <a:off x="38100" y="38100"/>
              <a:ext cx="97663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con il grande tempio del Schönbühl</a:t>
              </a:r>
            </a:p>
          </p:txBody>
        </p:sp>
        <p:pic>
          <p:nvPicPr>
            <p:cNvPr id="199" name="con il grande tempio del Schönbühl con il grande tempio del Schönbühl" descr="con il grande tempio del Schönbühl con il grande tempio del Schönbühl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842500" cy="1130300"/>
            </a:xfrm>
            <a:prstGeom prst="rect">
              <a:avLst/>
            </a:prstGeom>
            <a:effectLst/>
          </p:spPr>
        </p:pic>
      </p:grpSp>
      <p:sp>
        <p:nvSpPr>
          <p:cNvPr id="202" name="Augusta Raurica"/>
          <p:cNvSpPr/>
          <p:nvPr/>
        </p:nvSpPr>
        <p:spPr>
          <a:xfrm>
            <a:off x="787400" y="1244600"/>
            <a:ext cx="5588000" cy="1143000"/>
          </a:xfrm>
          <a:prstGeom prst="roundRect">
            <a:avLst>
              <a:gd name="adj" fmla="val 16667"/>
            </a:avLst>
          </a:prstGeom>
          <a:blipFill>
            <a:blip r:embed="rId4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Augusta Raurica</a:t>
            </a:r>
          </a:p>
        </p:txBody>
      </p:sp>
      <p:grpSp>
        <p:nvGrpSpPr>
          <p:cNvPr id="205" name="grande colonia romana nell’Elvezia"/>
          <p:cNvGrpSpPr/>
          <p:nvPr/>
        </p:nvGrpSpPr>
        <p:grpSpPr>
          <a:xfrm>
            <a:off x="927100" y="4775200"/>
            <a:ext cx="9067800" cy="1130300"/>
            <a:chOff x="0" y="0"/>
            <a:chExt cx="9067800" cy="1130300"/>
          </a:xfrm>
        </p:grpSpPr>
        <p:sp>
          <p:nvSpPr>
            <p:cNvPr id="204" name="grande colonia romana nell’Elvezia"/>
            <p:cNvSpPr/>
            <p:nvPr/>
          </p:nvSpPr>
          <p:spPr>
            <a:xfrm>
              <a:off x="38100" y="38100"/>
              <a:ext cx="89916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grande colonia romana nell’Elvezia</a:t>
              </a:r>
            </a:p>
          </p:txBody>
        </p:sp>
        <p:pic>
          <p:nvPicPr>
            <p:cNvPr id="203" name="grande colonia romana nell’Elvezia grande colonia romana nell’Elvezia" descr="grande colonia romana nell’Elvezia grande colonia romana nell’Elvezi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067800" cy="1130300"/>
            </a:xfrm>
            <a:prstGeom prst="rect">
              <a:avLst/>
            </a:prstGeom>
            <a:effectLst/>
          </p:spPr>
        </p:pic>
      </p:grpSp>
      <p:grpSp>
        <p:nvGrpSpPr>
          <p:cNvPr id="208" name="fondata nel 44 a.C."/>
          <p:cNvGrpSpPr/>
          <p:nvPr/>
        </p:nvGrpSpPr>
        <p:grpSpPr>
          <a:xfrm>
            <a:off x="800100" y="3340100"/>
            <a:ext cx="5486400" cy="1130300"/>
            <a:chOff x="0" y="0"/>
            <a:chExt cx="5486400" cy="1130300"/>
          </a:xfrm>
        </p:grpSpPr>
        <p:sp>
          <p:nvSpPr>
            <p:cNvPr id="207" name="fondata nel 44 a.C."/>
            <p:cNvSpPr/>
            <p:nvPr/>
          </p:nvSpPr>
          <p:spPr>
            <a:xfrm>
              <a:off x="38100" y="38100"/>
              <a:ext cx="54102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fondata nel 44 a.C. </a:t>
              </a:r>
            </a:p>
          </p:txBody>
        </p:sp>
        <p:pic>
          <p:nvPicPr>
            <p:cNvPr id="206" name="fondata nel 44 a.C. fondata nel 44 a.C. " descr="fondata nel 44 a.C. fondata nel 44 a.C. 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486400" cy="1130300"/>
            </a:xfrm>
            <a:prstGeom prst="rect">
              <a:avLst/>
            </a:prstGeom>
            <a:effectLst/>
          </p:spPr>
        </p:pic>
      </p:grpSp>
      <p:pic>
        <p:nvPicPr>
          <p:cNvPr id="209" name="57917.png" descr="5791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288" y="1104900"/>
            <a:ext cx="5796013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Linea Linea" descr="Linea 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604290" y="3225800"/>
            <a:ext cx="413490" cy="1603177"/>
          </a:xfrm>
          <a:prstGeom prst="rect">
            <a:avLst/>
          </a:prstGeom>
        </p:spPr>
      </p:pic>
      <p:sp>
        <p:nvSpPr>
          <p:cNvPr id="212" name="Augst"/>
          <p:cNvSpPr/>
          <p:nvPr/>
        </p:nvSpPr>
        <p:spPr>
          <a:xfrm>
            <a:off x="10405212" y="4775200"/>
            <a:ext cx="1299779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Augst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s.jpeg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22300"/>
            <a:ext cx="5476515" cy="410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esch_g_g.jpg" descr="gesch_g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67" y="4229100"/>
            <a:ext cx="7088533" cy="501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800px-Theater_Kaiseraugst-1.jpg" descr="800px-Theater_Kaiseraugs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754" y="710866"/>
            <a:ext cx="7327901" cy="392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hotels_g.jpg" descr="hotels_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83" y="4628622"/>
            <a:ext cx="5930901" cy="4616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tempel.jpg" descr="tem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578100"/>
            <a:ext cx="6870700" cy="458046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Il tempio di Schönbühl"/>
          <p:cNvSpPr/>
          <p:nvPr/>
        </p:nvSpPr>
        <p:spPr>
          <a:xfrm>
            <a:off x="1316657" y="1314450"/>
            <a:ext cx="6954690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2C1376"/>
                </a:solidFill>
              </a:defRPr>
            </a:lvl1pPr>
          </a:lstStyle>
          <a:p>
            <a:r>
              <a:t>Il tempio di Schönbühl</a:t>
            </a:r>
          </a:p>
        </p:txBody>
      </p:sp>
      <p:sp>
        <p:nvSpPr>
          <p:cNvPr id="221" name="dedicato a Mercurio, il dio dei commerci"/>
          <p:cNvSpPr/>
          <p:nvPr/>
        </p:nvSpPr>
        <p:spPr>
          <a:xfrm>
            <a:off x="533151" y="7708900"/>
            <a:ext cx="119380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dedicato a Mercurio, il dio dei commerci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controlla il Gran San Bernardo"/>
          <p:cNvGrpSpPr/>
          <p:nvPr/>
        </p:nvGrpSpPr>
        <p:grpSpPr>
          <a:xfrm>
            <a:off x="1981200" y="6235700"/>
            <a:ext cx="8521700" cy="1130300"/>
            <a:chOff x="0" y="0"/>
            <a:chExt cx="8521700" cy="1130300"/>
          </a:xfrm>
        </p:grpSpPr>
        <p:sp>
          <p:nvSpPr>
            <p:cNvPr id="226" name="controlla il Gran San Bernardo"/>
            <p:cNvSpPr/>
            <p:nvPr/>
          </p:nvSpPr>
          <p:spPr>
            <a:xfrm>
              <a:off x="38100" y="38100"/>
              <a:ext cx="84455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controlla il Gran San Bernardo</a:t>
              </a:r>
            </a:p>
          </p:txBody>
        </p:sp>
        <p:pic>
          <p:nvPicPr>
            <p:cNvPr id="225" name="controlla il Gran San Bernardo controlla il Gran San Bernardo" descr="controlla il Gran San Bernardo controlla il Gran San Bernardo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521700" cy="1130300"/>
            </a:xfrm>
            <a:prstGeom prst="rect">
              <a:avLst/>
            </a:prstGeom>
            <a:effectLst/>
          </p:spPr>
        </p:pic>
      </p:grpSp>
      <p:grpSp>
        <p:nvGrpSpPr>
          <p:cNvPr id="230" name="un grande anfiteatro per divertirsi"/>
          <p:cNvGrpSpPr/>
          <p:nvPr/>
        </p:nvGrpSpPr>
        <p:grpSpPr>
          <a:xfrm>
            <a:off x="2679700" y="7632700"/>
            <a:ext cx="8928100" cy="1130300"/>
            <a:chOff x="0" y="0"/>
            <a:chExt cx="8928100" cy="1130300"/>
          </a:xfrm>
        </p:grpSpPr>
        <p:sp>
          <p:nvSpPr>
            <p:cNvPr id="229" name="un grande anfiteatro per divertirsi"/>
            <p:cNvSpPr/>
            <p:nvPr/>
          </p:nvSpPr>
          <p:spPr>
            <a:xfrm>
              <a:off x="38100" y="38100"/>
              <a:ext cx="88519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un grande anfiteatro per divertirsi</a:t>
              </a:r>
            </a:p>
          </p:txBody>
        </p:sp>
        <p:pic>
          <p:nvPicPr>
            <p:cNvPr id="228" name="un grande anfiteatro per divertirsi un grande anfiteatro per divertirsi" descr="un grande anfiteatro per divertirsi un grande anfiteatro per divertirsi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928100" cy="1130300"/>
            </a:xfrm>
            <a:prstGeom prst="rect">
              <a:avLst/>
            </a:prstGeom>
            <a:effectLst/>
          </p:spPr>
        </p:pic>
      </p:grpSp>
      <p:sp>
        <p:nvSpPr>
          <p:cNvPr id="231" name="Forum Claudii Vallensium"/>
          <p:cNvSpPr/>
          <p:nvPr/>
        </p:nvSpPr>
        <p:spPr>
          <a:xfrm>
            <a:off x="1003300" y="990600"/>
            <a:ext cx="7442200" cy="1143000"/>
          </a:xfrm>
          <a:prstGeom prst="roundRect">
            <a:avLst>
              <a:gd name="adj" fmla="val 16667"/>
            </a:avLst>
          </a:prstGeom>
          <a:blipFill>
            <a:blip r:embed="rId4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Forum Claudii Vallensium</a:t>
            </a:r>
          </a:p>
        </p:txBody>
      </p:sp>
      <p:grpSp>
        <p:nvGrpSpPr>
          <p:cNvPr id="234" name="realizzata nel 25 a.C."/>
          <p:cNvGrpSpPr/>
          <p:nvPr/>
        </p:nvGrpSpPr>
        <p:grpSpPr>
          <a:xfrm>
            <a:off x="800100" y="4826000"/>
            <a:ext cx="5664200" cy="1130300"/>
            <a:chOff x="0" y="0"/>
            <a:chExt cx="5664200" cy="1130300"/>
          </a:xfrm>
        </p:grpSpPr>
        <p:sp>
          <p:nvSpPr>
            <p:cNvPr id="233" name="realizzata nel 25 a.C."/>
            <p:cNvSpPr/>
            <p:nvPr/>
          </p:nvSpPr>
          <p:spPr>
            <a:xfrm>
              <a:off x="38100" y="38100"/>
              <a:ext cx="55880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realizzata nel 25 a.C.</a:t>
              </a:r>
            </a:p>
          </p:txBody>
        </p:sp>
        <p:pic>
          <p:nvPicPr>
            <p:cNvPr id="232" name="realizzata nel 25 a.C. realizzata nel 25 a.C." descr="realizzata nel 25 a.C. realizzata nel 25 a.C.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664200" cy="1130300"/>
            </a:xfrm>
            <a:prstGeom prst="rect">
              <a:avLst/>
            </a:prstGeom>
            <a:effectLst/>
          </p:spPr>
        </p:pic>
      </p:grpSp>
      <p:pic>
        <p:nvPicPr>
          <p:cNvPr id="235" name="Martigny Cartina.jpg" descr="Martigny Carti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800" y="2197100"/>
            <a:ext cx="5575300" cy="3982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ite-romain_amphitheatre_vt.jpg" descr="site-romain_amphitheatre_v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84200"/>
            <a:ext cx="6045201" cy="453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alesia-assediata.gif" descr="alesia-assedia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4470400"/>
            <a:ext cx="6168839" cy="466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villa.jpg" descr="vi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4263584"/>
            <a:ext cx="6045200" cy="4831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martigny.jpg" descr="martig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0" y="584200"/>
            <a:ext cx="6045201" cy="453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401 d.C.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401 d.C.</a:t>
            </a:r>
          </a:p>
        </p:txBody>
      </p:sp>
      <p:sp>
        <p:nvSpPr>
          <p:cNvPr id="243" name="l’Elvezia romana viene presa dai Barbari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6924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l’Elvezia romana viene presa dai Barbari</a:t>
            </a:r>
          </a:p>
        </p:txBody>
      </p:sp>
      <p:sp>
        <p:nvSpPr>
          <p:cNvPr id="244" name="in Svizzera tedesca Alemanni"/>
          <p:cNvSpPr/>
          <p:nvPr/>
        </p:nvSpPr>
        <p:spPr>
          <a:xfrm>
            <a:off x="723900" y="3606800"/>
            <a:ext cx="55499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4500"/>
              <a:t>in Svizzera tedesca</a:t>
            </a:r>
            <a:r>
              <a:t> </a:t>
            </a:r>
            <a:r>
              <a:rPr>
                <a:solidFill>
                  <a:srgbClr val="874EFE"/>
                </a:solidFill>
              </a:rPr>
              <a:t>Alemanni</a:t>
            </a:r>
          </a:p>
        </p:txBody>
      </p:sp>
      <p:sp>
        <p:nvSpPr>
          <p:cNvPr id="245" name="in Svizzera francesce…"/>
          <p:cNvSpPr/>
          <p:nvPr/>
        </p:nvSpPr>
        <p:spPr>
          <a:xfrm>
            <a:off x="6388100" y="3606800"/>
            <a:ext cx="59055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45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in Svizzera francesce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>
                <a:solidFill>
                  <a:srgbClr val="874EFE"/>
                </a:solidFill>
              </a:rPr>
              <a:t>Burgundi</a:t>
            </a:r>
          </a:p>
        </p:txBody>
      </p:sp>
      <p:sp>
        <p:nvSpPr>
          <p:cNvPr id="246" name="in Svizzera italiana Longobardi"/>
          <p:cNvSpPr/>
          <p:nvPr/>
        </p:nvSpPr>
        <p:spPr>
          <a:xfrm>
            <a:off x="4051300" y="6108700"/>
            <a:ext cx="55499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4500"/>
              <a:t>in Svizzera italiana</a:t>
            </a:r>
            <a:r>
              <a:t> </a:t>
            </a:r>
            <a:r>
              <a:rPr>
                <a:solidFill>
                  <a:srgbClr val="874EFE"/>
                </a:solidFill>
              </a:rPr>
              <a:t>Longobardi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lemanni"/>
          <p:cNvSpPr/>
          <p:nvPr/>
        </p:nvSpPr>
        <p:spPr>
          <a:xfrm>
            <a:off x="1117600" y="977900"/>
            <a:ext cx="4762500" cy="1143000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Alemanni</a:t>
            </a:r>
          </a:p>
        </p:txBody>
      </p:sp>
      <p:sp>
        <p:nvSpPr>
          <p:cNvPr id="249" name="Burgundi"/>
          <p:cNvSpPr/>
          <p:nvPr/>
        </p:nvSpPr>
        <p:spPr>
          <a:xfrm>
            <a:off x="2730500" y="6451600"/>
            <a:ext cx="5105400" cy="1143000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Burgundi</a:t>
            </a:r>
          </a:p>
        </p:txBody>
      </p:sp>
      <p:sp>
        <p:nvSpPr>
          <p:cNvPr id="250" name="Longobardi"/>
          <p:cNvSpPr/>
          <p:nvPr/>
        </p:nvSpPr>
        <p:spPr>
          <a:xfrm>
            <a:off x="1333500" y="7823200"/>
            <a:ext cx="4673600" cy="1117600"/>
          </a:xfrm>
          <a:prstGeom prst="roundRect">
            <a:avLst>
              <a:gd name="adj" fmla="val 17045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61177C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Longobardi</a:t>
            </a:r>
          </a:p>
        </p:txBody>
      </p:sp>
      <p:pic>
        <p:nvPicPr>
          <p:cNvPr id="251" name="barbarians2.jpg" descr="barbarian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698500"/>
            <a:ext cx="5711161" cy="402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mappa_longobardi.jpg" descr="mappa_longobar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0" y="4800600"/>
            <a:ext cx="3721100" cy="4343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migrazioni_germani.gif" descr="migrazioni_german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2590800"/>
            <a:ext cx="5575301" cy="3650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VIII secolo d.C.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VIII secolo d.C.</a:t>
            </a:r>
          </a:p>
        </p:txBody>
      </p:sp>
      <p:sp>
        <p:nvSpPr>
          <p:cNvPr id="256" name="l’Elvezia è conquistata dai Franchi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6924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l’Elvezia è conquistata dai Franchi</a:t>
            </a:r>
          </a:p>
        </p:txBody>
      </p:sp>
      <p:pic>
        <p:nvPicPr>
          <p:cNvPr id="257" name="cmagno.jpg" descr="cmag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911600"/>
            <a:ext cx="5698152" cy="511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5130800"/>
            <a:ext cx="4583290" cy="294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Crocifisso.jpg" descr="Crocifiss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3797300"/>
            <a:ext cx="2349500" cy="349693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diventa cristiana"/>
          <p:cNvSpPr/>
          <p:nvPr/>
        </p:nvSpPr>
        <p:spPr>
          <a:xfrm>
            <a:off x="7732055" y="4254500"/>
            <a:ext cx="3318694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5A1C00"/>
                </a:solidFill>
              </a:defRPr>
            </a:lvl1pPr>
          </a:lstStyle>
          <a:p>
            <a:r>
              <a:t>diventa cristiana</a:t>
            </a:r>
          </a:p>
        </p:txBody>
      </p:sp>
      <p:sp>
        <p:nvSpPr>
          <p:cNvPr id="261" name="comandata da Carlo Magno"/>
          <p:cNvSpPr/>
          <p:nvPr/>
        </p:nvSpPr>
        <p:spPr>
          <a:xfrm>
            <a:off x="6712607" y="8216900"/>
            <a:ext cx="559068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4013"/>
                </a:solidFill>
              </a:defRPr>
            </a:lvl1pPr>
          </a:lstStyle>
          <a:p>
            <a:r>
              <a:t>comandata da Carlo Magno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500 a.C.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500 a.C.</a:t>
            </a:r>
          </a:p>
        </p:txBody>
      </p:sp>
      <p:sp>
        <p:nvSpPr>
          <p:cNvPr id="122" name="3 civiltà invadono l’attuale Svizzera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6924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3 civiltà invadono l’attuale Svizzera </a:t>
            </a:r>
          </a:p>
        </p:txBody>
      </p:sp>
      <p:sp>
        <p:nvSpPr>
          <p:cNvPr id="123" name="i Celti nell’altipliano"/>
          <p:cNvSpPr/>
          <p:nvPr/>
        </p:nvSpPr>
        <p:spPr>
          <a:xfrm>
            <a:off x="2794000" y="3822700"/>
            <a:ext cx="5918200" cy="1143000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 </a:t>
            </a:r>
            <a:r>
              <a:rPr>
                <a:solidFill>
                  <a:srgbClr val="FFF76B"/>
                </a:solidFill>
              </a:rPr>
              <a:t>Celti</a:t>
            </a:r>
            <a:r>
              <a:t> nell’altipliano</a:t>
            </a:r>
          </a:p>
        </p:txBody>
      </p:sp>
      <p:sp>
        <p:nvSpPr>
          <p:cNvPr id="124" name="i Reti nei Grigioni"/>
          <p:cNvSpPr/>
          <p:nvPr/>
        </p:nvSpPr>
        <p:spPr>
          <a:xfrm rot="3739473">
            <a:off x="7949569" y="5523556"/>
            <a:ext cx="5473701" cy="1143001"/>
          </a:xfrm>
          <a:prstGeom prst="roundRect">
            <a:avLst>
              <a:gd name="adj" fmla="val 31832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 </a:t>
            </a:r>
            <a:r>
              <a:rPr>
                <a:solidFill>
                  <a:srgbClr val="FFF76B"/>
                </a:solidFill>
              </a:rPr>
              <a:t>Reti</a:t>
            </a:r>
            <a:r>
              <a:t> nei Grigioni</a:t>
            </a:r>
          </a:p>
        </p:txBody>
      </p:sp>
      <p:sp>
        <p:nvSpPr>
          <p:cNvPr id="125" name="i Leponti in Ticino"/>
          <p:cNvSpPr/>
          <p:nvPr/>
        </p:nvSpPr>
        <p:spPr>
          <a:xfrm>
            <a:off x="5194300" y="7251700"/>
            <a:ext cx="5410200" cy="1143000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 </a:t>
            </a:r>
            <a:r>
              <a:rPr>
                <a:solidFill>
                  <a:srgbClr val="FFF76B"/>
                </a:solidFill>
              </a:rPr>
              <a:t>Leponti</a:t>
            </a:r>
            <a:r>
              <a:t> in Ticino</a:t>
            </a:r>
          </a:p>
        </p:txBody>
      </p:sp>
      <p:pic>
        <p:nvPicPr>
          <p:cNvPr id="126" name="svizzera_ghiacciai.jpg" descr="svizzera_ghiacci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0" y="5059120"/>
            <a:ext cx="4168801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1291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1291</a:t>
            </a:r>
          </a:p>
        </p:txBody>
      </p:sp>
      <p:sp>
        <p:nvSpPr>
          <p:cNvPr id="264" name="nasce la Confederazione Svizzera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5146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nasce la Confederazione Svizzera</a:t>
            </a:r>
          </a:p>
        </p:txBody>
      </p:sp>
      <p:pic>
        <p:nvPicPr>
          <p:cNvPr id="265" name="20130322-171958208445_rettverticale.jpg" descr="20130322-171958208445_rettverti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3352800"/>
            <a:ext cx="5638801" cy="223672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Non più Elvezia ma Svizzera, in onore a 2 fratelli scandinavi giunti con la loro famiglia, assieme a tante altre, dalla lontana Scandinavia. Il primo dei due, Swen, vuole rientrare, mentre il secondo, Swit, vuole colonizzare le nuove terre attorno al Lago dei Quattro Cantoni. Si battono e Swit uccide Swen, vincendo, restando e dando il nome al cantone di Svitto."/>
          <p:cNvSpPr/>
          <p:nvPr/>
        </p:nvSpPr>
        <p:spPr>
          <a:xfrm>
            <a:off x="939551" y="5715000"/>
            <a:ext cx="11379201" cy="36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450E59"/>
                </a:solidFill>
              </a:defRPr>
            </a:pPr>
            <a:r>
              <a:t>Non più </a:t>
            </a:r>
            <a:r>
              <a:rPr>
                <a:solidFill>
                  <a:srgbClr val="FF4013"/>
                </a:solidFill>
              </a:rPr>
              <a:t>Elvezia</a:t>
            </a:r>
            <a:r>
              <a:t> ma </a:t>
            </a:r>
            <a:r>
              <a:rPr>
                <a:solidFill>
                  <a:srgbClr val="FF4013"/>
                </a:solidFill>
              </a:rPr>
              <a:t>Svizzera</a:t>
            </a:r>
            <a:r>
              <a:t>, in onore a 2 fratelli scandinavi giunti con la loro famiglia, assieme a tante altre, dalla lontana Scandinavia. Il primo dei due, </a:t>
            </a:r>
            <a:r>
              <a:rPr>
                <a:solidFill>
                  <a:srgbClr val="4F7A28"/>
                </a:solidFill>
              </a:rPr>
              <a:t>Swen</a:t>
            </a:r>
            <a:r>
              <a:t>, vuole rientrare, mentre il secondo, </a:t>
            </a:r>
            <a:r>
              <a:rPr>
                <a:solidFill>
                  <a:srgbClr val="4F7A28"/>
                </a:solidFill>
              </a:rPr>
              <a:t>Swit</a:t>
            </a:r>
            <a:r>
              <a:t>, vuole colonizzare le nuove terre attorno al Lago dei Quattro Cantoni. Si battono e Swit uccide Swen, vincendo, restando e dando il nome al cantone di </a:t>
            </a:r>
            <a:r>
              <a:rPr>
                <a:solidFill>
                  <a:srgbClr val="004D65"/>
                </a:solidFill>
              </a:rPr>
              <a:t>Svitto</a:t>
            </a:r>
            <a: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he End"/>
          <p:cNvSpPr txBox="1">
            <a:spLocks noGrp="1"/>
          </p:cNvSpPr>
          <p:nvPr>
            <p:ph type="ctrTitle"/>
          </p:nvPr>
        </p:nvSpPr>
        <p:spPr>
          <a:xfrm>
            <a:off x="1270000" y="43688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The End</a:t>
            </a:r>
          </a:p>
        </p:txBody>
      </p:sp>
      <p:sp>
        <p:nvSpPr>
          <p:cNvPr id="269" name="ma... questa è un’altra storia!"/>
          <p:cNvSpPr/>
          <p:nvPr/>
        </p:nvSpPr>
        <p:spPr>
          <a:xfrm>
            <a:off x="1270000" y="2247900"/>
            <a:ext cx="104648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r>
              <a:t>ma... questa è un’altra storia!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una cartina per aiutarci"/>
          <p:cNvSpPr txBox="1">
            <a:spLocks noGrp="1"/>
          </p:cNvSpPr>
          <p:nvPr>
            <p:ph type="subTitle" sz="quarter" idx="1"/>
          </p:nvPr>
        </p:nvSpPr>
        <p:spPr>
          <a:xfrm>
            <a:off x="2717800" y="1143000"/>
            <a:ext cx="64516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una cartina per aiutarci</a:t>
            </a:r>
          </a:p>
        </p:txBody>
      </p:sp>
      <p:pic>
        <p:nvPicPr>
          <p:cNvPr id="129" name="svizzera.jpg" descr="svizz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96" y="1969295"/>
            <a:ext cx="9269705" cy="694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 Celti nell’altipiano"/>
          <p:cNvSpPr/>
          <p:nvPr/>
        </p:nvSpPr>
        <p:spPr>
          <a:xfrm>
            <a:off x="1079500" y="977900"/>
            <a:ext cx="5588000" cy="1143000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 </a:t>
            </a:r>
            <a:r>
              <a:rPr>
                <a:solidFill>
                  <a:srgbClr val="FFF76B"/>
                </a:solidFill>
              </a:rPr>
              <a:t>Celti</a:t>
            </a:r>
            <a:r>
              <a:t> nell’altipiano</a:t>
            </a:r>
          </a:p>
        </p:txBody>
      </p:sp>
      <p:grpSp>
        <p:nvGrpSpPr>
          <p:cNvPr id="134" name="provengono dalla zona del Danubio"/>
          <p:cNvGrpSpPr/>
          <p:nvPr/>
        </p:nvGrpSpPr>
        <p:grpSpPr>
          <a:xfrm>
            <a:off x="2768600" y="5359400"/>
            <a:ext cx="9436100" cy="1130300"/>
            <a:chOff x="0" y="0"/>
            <a:chExt cx="9436100" cy="1130300"/>
          </a:xfrm>
        </p:grpSpPr>
        <p:sp>
          <p:nvSpPr>
            <p:cNvPr id="133" name="provengono dalla zona del Danubio"/>
            <p:cNvSpPr/>
            <p:nvPr/>
          </p:nvSpPr>
          <p:spPr>
            <a:xfrm>
              <a:off x="38100" y="38100"/>
              <a:ext cx="93599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provengono dalla zona del Danubio</a:t>
              </a:r>
            </a:p>
          </p:txBody>
        </p:sp>
        <p:pic>
          <p:nvPicPr>
            <p:cNvPr id="132" name="provengono dalla zona del Danubio provengono dalla zona del Danubio" descr="provengono dalla zona del Danubio provengono dalla zona del Danubio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36100" cy="1130300"/>
            </a:xfrm>
            <a:prstGeom prst="rect">
              <a:avLst/>
            </a:prstGeom>
            <a:effectLst/>
          </p:spPr>
        </p:pic>
      </p:grpSp>
      <p:grpSp>
        <p:nvGrpSpPr>
          <p:cNvPr id="137" name="si espandono fino in Inghilterra"/>
          <p:cNvGrpSpPr/>
          <p:nvPr/>
        </p:nvGrpSpPr>
        <p:grpSpPr>
          <a:xfrm>
            <a:off x="1143000" y="6616700"/>
            <a:ext cx="9245600" cy="1130300"/>
            <a:chOff x="0" y="0"/>
            <a:chExt cx="9245600" cy="1130300"/>
          </a:xfrm>
        </p:grpSpPr>
        <p:sp>
          <p:nvSpPr>
            <p:cNvPr id="136" name="si espandono fino in Inghilterra"/>
            <p:cNvSpPr/>
            <p:nvPr/>
          </p:nvSpPr>
          <p:spPr>
            <a:xfrm>
              <a:off x="38100" y="38100"/>
              <a:ext cx="91694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si espandono fino in Inghilterra</a:t>
              </a:r>
            </a:p>
          </p:txBody>
        </p:sp>
        <p:pic>
          <p:nvPicPr>
            <p:cNvPr id="135" name="si espandono fino in Inghilterra si espandono fino in Inghilterra" descr="si espandono fino in Inghilterra si espandono fino in Inghilterra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245600" cy="1130300"/>
            </a:xfrm>
            <a:prstGeom prst="rect">
              <a:avLst/>
            </a:prstGeom>
            <a:effectLst/>
          </p:spPr>
        </p:pic>
      </p:grpSp>
      <p:grpSp>
        <p:nvGrpSpPr>
          <p:cNvPr id="140" name="da loro derivano i Britanni, i Galli e gli Elvezi"/>
          <p:cNvGrpSpPr/>
          <p:nvPr/>
        </p:nvGrpSpPr>
        <p:grpSpPr>
          <a:xfrm>
            <a:off x="660400" y="7874000"/>
            <a:ext cx="11671300" cy="1130300"/>
            <a:chOff x="0" y="0"/>
            <a:chExt cx="11671300" cy="1130300"/>
          </a:xfrm>
        </p:grpSpPr>
        <p:sp>
          <p:nvSpPr>
            <p:cNvPr id="139" name="da loro derivano i Britanni, i Galli e gli Elvezi"/>
            <p:cNvSpPr/>
            <p:nvPr/>
          </p:nvSpPr>
          <p:spPr>
            <a:xfrm>
              <a:off x="38100" y="38100"/>
              <a:ext cx="115951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500"/>
              </a:pPr>
              <a:r>
                <a:t>da loro derivano i Britanni, i Galli e gli </a:t>
              </a:r>
              <a:r>
                <a:rPr>
                  <a:solidFill>
                    <a:srgbClr val="E32400"/>
                  </a:solidFill>
                </a:rPr>
                <a:t>Elvezi</a:t>
              </a:r>
            </a:p>
          </p:txBody>
        </p:sp>
        <p:pic>
          <p:nvPicPr>
            <p:cNvPr id="138" name="da loro derivano i Britanni, i Galli e gli Elvezi da loro derivano i Britanni, i Galli e gli Elvezi" descr="da loro derivano i Britanni, i Galli e gli Elvezi da loro derivano i Britanni, i Galli e gli Elvezi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1671300" cy="1130300"/>
            </a:xfrm>
            <a:prstGeom prst="rect">
              <a:avLst/>
            </a:prstGeom>
            <a:effectLst/>
          </p:spPr>
        </p:pic>
      </p:grpSp>
      <p:pic>
        <p:nvPicPr>
          <p:cNvPr id="141" name="220px-Rock_of_Cashel-cross.jpg" descr="220px-Rock_of_Cashel-cro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2260600"/>
            <a:ext cx="2552701" cy="341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celti17.jpg" descr="celti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0" y="838200"/>
            <a:ext cx="4775200" cy="410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vivono di scambi tra Etruschi e Celti"/>
          <p:cNvGrpSpPr/>
          <p:nvPr/>
        </p:nvGrpSpPr>
        <p:grpSpPr>
          <a:xfrm>
            <a:off x="863600" y="5308600"/>
            <a:ext cx="10909300" cy="1130300"/>
            <a:chOff x="0" y="0"/>
            <a:chExt cx="10909300" cy="1130300"/>
          </a:xfrm>
        </p:grpSpPr>
        <p:sp>
          <p:nvSpPr>
            <p:cNvPr id="145" name="vivono di scambi tra Etruschi e Celti"/>
            <p:cNvSpPr/>
            <p:nvPr/>
          </p:nvSpPr>
          <p:spPr>
            <a:xfrm>
              <a:off x="38100" y="38100"/>
              <a:ext cx="108331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vivono di scambi tra Etruschi e Celti</a:t>
              </a:r>
            </a:p>
          </p:txBody>
        </p:sp>
        <p:pic>
          <p:nvPicPr>
            <p:cNvPr id="144" name="vivono di scambi tra Etruschi e Celti vivono di scambi tra Etruschi e Celti" descr="vivono di scambi tra Etruschi e Celti vivono di scambi tra Etruschi e Celti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909300" cy="1130300"/>
            </a:xfrm>
            <a:prstGeom prst="rect">
              <a:avLst/>
            </a:prstGeom>
            <a:effectLst/>
          </p:spPr>
        </p:pic>
      </p:grpSp>
      <p:grpSp>
        <p:nvGrpSpPr>
          <p:cNvPr id="149" name="danno il nome alla Leventina (Lepontina)"/>
          <p:cNvGrpSpPr/>
          <p:nvPr/>
        </p:nvGrpSpPr>
        <p:grpSpPr>
          <a:xfrm>
            <a:off x="1244600" y="7162800"/>
            <a:ext cx="10909300" cy="1130300"/>
            <a:chOff x="0" y="0"/>
            <a:chExt cx="10909300" cy="1130300"/>
          </a:xfrm>
        </p:grpSpPr>
        <p:sp>
          <p:nvSpPr>
            <p:cNvPr id="148" name="danno il nome alla Leventina (Lepontina)"/>
            <p:cNvSpPr/>
            <p:nvPr/>
          </p:nvSpPr>
          <p:spPr>
            <a:xfrm>
              <a:off x="38100" y="38100"/>
              <a:ext cx="108331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500"/>
              </a:lvl1pPr>
            </a:lstStyle>
            <a:p>
              <a:r>
                <a:t>danno il nome alla Leventina (Lepontina)</a:t>
              </a:r>
            </a:p>
          </p:txBody>
        </p:sp>
        <p:pic>
          <p:nvPicPr>
            <p:cNvPr id="147" name="danno il nome alla Leventina (Lepontina) danno il nome alla Leventina (Lepontina)" descr="danno il nome alla Leventina (Lepontina) danno il nome alla Leventina (Lepontina)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909300" cy="1130300"/>
            </a:xfrm>
            <a:prstGeom prst="rect">
              <a:avLst/>
            </a:prstGeom>
            <a:effectLst/>
          </p:spPr>
        </p:pic>
      </p:grpSp>
      <p:sp>
        <p:nvSpPr>
          <p:cNvPr id="150" name="i Leponti in Ticino"/>
          <p:cNvSpPr/>
          <p:nvPr/>
        </p:nvSpPr>
        <p:spPr>
          <a:xfrm>
            <a:off x="1117600" y="2527300"/>
            <a:ext cx="5588000" cy="1143000"/>
          </a:xfrm>
          <a:prstGeom prst="roundRect">
            <a:avLst>
              <a:gd name="adj" fmla="val 16667"/>
            </a:avLst>
          </a:prstGeom>
          <a:blipFill>
            <a:blip r:embed="rId3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 </a:t>
            </a:r>
            <a:r>
              <a:rPr>
                <a:solidFill>
                  <a:srgbClr val="FFF76B"/>
                </a:solidFill>
              </a:rPr>
              <a:t>Leponti</a:t>
            </a:r>
            <a:r>
              <a:t> in Ticino</a:t>
            </a:r>
          </a:p>
        </p:txBody>
      </p:sp>
      <p:pic>
        <p:nvPicPr>
          <p:cNvPr id="151" name="leponti.jpg" descr="lepon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0" y="1231900"/>
            <a:ext cx="4965700" cy="373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57 a.C.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57 a.C.</a:t>
            </a:r>
          </a:p>
        </p:txBody>
      </p:sp>
      <p:sp>
        <p:nvSpPr>
          <p:cNvPr id="154" name="l’Elvezia diventa una provincia romana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6924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l’Elvezia diventa una provincia romana</a:t>
            </a:r>
          </a:p>
        </p:txBody>
      </p:sp>
      <p:sp>
        <p:nvSpPr>
          <p:cNvPr id="155" name="dopo la sconfitta…"/>
          <p:cNvSpPr/>
          <p:nvPr/>
        </p:nvSpPr>
        <p:spPr>
          <a:xfrm>
            <a:off x="1130300" y="3606800"/>
            <a:ext cx="51562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dopo la sconfitta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militare contro Giulio </a:t>
            </a:r>
            <a:r>
              <a:rPr>
                <a:solidFill>
                  <a:srgbClr val="0056D6"/>
                </a:solidFill>
              </a:rPr>
              <a:t>Cesare</a:t>
            </a:r>
          </a:p>
        </p:txBody>
      </p:sp>
      <p:sp>
        <p:nvSpPr>
          <p:cNvPr id="156" name="nella cittadina…"/>
          <p:cNvSpPr/>
          <p:nvPr/>
        </p:nvSpPr>
        <p:spPr>
          <a:xfrm>
            <a:off x="6667500" y="3606800"/>
            <a:ext cx="51562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nella cittadina 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di </a:t>
            </a:r>
            <a:r>
              <a:rPr>
                <a:solidFill>
                  <a:srgbClr val="BE38F3"/>
                </a:solidFill>
              </a:rPr>
              <a:t>Autun</a:t>
            </a:r>
            <a:r>
              <a:t> 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in Gallia</a:t>
            </a:r>
          </a:p>
        </p:txBody>
      </p:sp>
      <p:sp>
        <p:nvSpPr>
          <p:cNvPr id="157" name="che hanno provato…"/>
          <p:cNvSpPr/>
          <p:nvPr/>
        </p:nvSpPr>
        <p:spPr>
          <a:xfrm>
            <a:off x="2120900" y="6832600"/>
            <a:ext cx="8750300" cy="2260600"/>
          </a:xfrm>
          <a:prstGeom prst="roundRect">
            <a:avLst>
              <a:gd name="adj" fmla="val 842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che hanno provato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 a conquistare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a cartina della Gallia"/>
          <p:cNvSpPr txBox="1">
            <a:spLocks noGrp="1"/>
          </p:cNvSpPr>
          <p:nvPr>
            <p:ph type="subTitle" sz="quarter" idx="1"/>
          </p:nvPr>
        </p:nvSpPr>
        <p:spPr>
          <a:xfrm>
            <a:off x="3594100" y="800100"/>
            <a:ext cx="61087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una cartina della Gallia</a:t>
            </a:r>
          </a:p>
        </p:txBody>
      </p:sp>
      <p:pic>
        <p:nvPicPr>
          <p:cNvPr id="160" name="a0060-cartina-gallia_2_jpg.jpg" descr="a0060-cartina-gallia_2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10" y="1663700"/>
            <a:ext cx="7645401" cy="750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a Linea" descr="Linea 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92282" y="3078559"/>
            <a:ext cx="3255093" cy="1866478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62" name="Autun"/>
          <p:cNvSpPr/>
          <p:nvPr/>
        </p:nvSpPr>
        <p:spPr>
          <a:xfrm>
            <a:off x="10551411" y="2470150"/>
            <a:ext cx="1693182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606060"/>
                </a:solidFill>
              </a:defRPr>
            </a:lvl1pPr>
          </a:lstStyle>
          <a:p>
            <a:r>
              <a:t>Autun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un"/>
          <p:cNvSpPr txBox="1">
            <a:spLocks noGrp="1"/>
          </p:cNvSpPr>
          <p:nvPr>
            <p:ph type="subTitle" sz="quarter" idx="1"/>
          </p:nvPr>
        </p:nvSpPr>
        <p:spPr>
          <a:xfrm>
            <a:off x="6540500" y="1574800"/>
            <a:ext cx="61087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Autun</a:t>
            </a:r>
          </a:p>
        </p:txBody>
      </p:sp>
      <p:pic>
        <p:nvPicPr>
          <p:cNvPr id="165" name="AUTUN.jpg" descr="AUT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889000"/>
            <a:ext cx="6324600" cy="4089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autun-1.jpg" descr="autu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5651500"/>
            <a:ext cx="8051801" cy="3251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s.jpeg" descr="images.jpeg"/>
          <p:cNvPicPr>
            <a:picLocks noChangeAspect="1"/>
          </p:cNvPicPr>
          <p:nvPr/>
        </p:nvPicPr>
        <p:blipFill>
          <a:blip r:embed="rId4"/>
          <a:srcRect b="2"/>
          <a:stretch>
            <a:fillRect/>
          </a:stretch>
        </p:blipFill>
        <p:spPr>
          <a:xfrm>
            <a:off x="6502400" y="3009900"/>
            <a:ext cx="5613400" cy="373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391" y="3355"/>
                </a:moveTo>
                <a:cubicBezTo>
                  <a:pt x="12413" y="3363"/>
                  <a:pt x="12432" y="3382"/>
                  <a:pt x="12445" y="3413"/>
                </a:cubicBezTo>
                <a:cubicBezTo>
                  <a:pt x="12470" y="3474"/>
                  <a:pt x="12458" y="3556"/>
                  <a:pt x="12417" y="3594"/>
                </a:cubicBezTo>
                <a:cubicBezTo>
                  <a:pt x="12376" y="3632"/>
                  <a:pt x="12322" y="3612"/>
                  <a:pt x="12297" y="3550"/>
                </a:cubicBezTo>
                <a:cubicBezTo>
                  <a:pt x="12271" y="3489"/>
                  <a:pt x="12285" y="3409"/>
                  <a:pt x="12326" y="3371"/>
                </a:cubicBezTo>
                <a:cubicBezTo>
                  <a:pt x="12346" y="3352"/>
                  <a:pt x="12369" y="3347"/>
                  <a:pt x="12391" y="335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100 d.C."/>
          <p:cNvSpPr txBox="1">
            <a:spLocks noGrp="1"/>
          </p:cNvSpPr>
          <p:nvPr>
            <p:ph type="ctrTitle"/>
          </p:nvPr>
        </p:nvSpPr>
        <p:spPr>
          <a:xfrm>
            <a:off x="1270000" y="1016000"/>
            <a:ext cx="10464800" cy="1854200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9A244F"/>
                </a:solidFill>
              </a:defRPr>
            </a:lvl1pPr>
          </a:lstStyle>
          <a:p>
            <a:r>
              <a:t>100 d.C.</a:t>
            </a:r>
          </a:p>
        </p:txBody>
      </p:sp>
      <p:sp>
        <p:nvSpPr>
          <p:cNvPr id="170" name="le città dell’Elvezia romana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692400"/>
            <a:ext cx="10464800" cy="1054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le città dell’Elvezia romana</a:t>
            </a:r>
          </a:p>
        </p:txBody>
      </p:sp>
      <p:sp>
        <p:nvSpPr>
          <p:cNvPr id="171" name="capitale Aventicum (Avanches)"/>
          <p:cNvSpPr/>
          <p:nvPr/>
        </p:nvSpPr>
        <p:spPr>
          <a:xfrm>
            <a:off x="1130300" y="3606800"/>
            <a:ext cx="51562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 err="1"/>
              <a:t>capitale</a:t>
            </a:r>
            <a:r>
              <a:rPr dirty="0"/>
              <a:t> </a:t>
            </a:r>
            <a:r>
              <a:rPr dirty="0" err="1">
                <a:solidFill>
                  <a:srgbClr val="874EFE"/>
                </a:solidFill>
              </a:rPr>
              <a:t>Aventicum</a:t>
            </a:r>
            <a:r>
              <a:rPr dirty="0"/>
              <a:t> (</a:t>
            </a:r>
            <a:r>
              <a:rPr dirty="0" err="1"/>
              <a:t>Avanches</a:t>
            </a:r>
            <a:r>
              <a:rPr dirty="0"/>
              <a:t>)</a:t>
            </a:r>
          </a:p>
        </p:txBody>
      </p:sp>
      <p:sp>
        <p:nvSpPr>
          <p:cNvPr id="172" name="mercantile…"/>
          <p:cNvSpPr/>
          <p:nvPr/>
        </p:nvSpPr>
        <p:spPr>
          <a:xfrm>
            <a:off x="6667500" y="3606800"/>
            <a:ext cx="5156200" cy="3098800"/>
          </a:xfrm>
          <a:prstGeom prst="roundRect">
            <a:avLst>
              <a:gd name="adj" fmla="val 6148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mercantile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>
                <a:solidFill>
                  <a:srgbClr val="874EFE"/>
                </a:solidFill>
              </a:rPr>
              <a:t>Augusta Raurica </a:t>
            </a: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(Augst)</a:t>
            </a:r>
          </a:p>
        </p:txBody>
      </p:sp>
      <p:sp>
        <p:nvSpPr>
          <p:cNvPr id="173" name="Forum Claudii Vallensium…"/>
          <p:cNvSpPr/>
          <p:nvPr/>
        </p:nvSpPr>
        <p:spPr>
          <a:xfrm>
            <a:off x="2120900" y="6895475"/>
            <a:ext cx="8750300" cy="2197724"/>
          </a:xfrm>
          <a:prstGeom prst="roundRect">
            <a:avLst>
              <a:gd name="adj" fmla="val 8427"/>
            </a:avLst>
          </a:prstGeom>
          <a:blipFill>
            <a:blip r:embed="rId2"/>
          </a:blipFill>
          <a:ln w="254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rgbClr val="874EFE"/>
                </a:solidFill>
              </a:rPr>
              <a:t>Forum </a:t>
            </a:r>
            <a:r>
              <a:rPr dirty="0" err="1">
                <a:solidFill>
                  <a:srgbClr val="874EFE"/>
                </a:solidFill>
              </a:rPr>
              <a:t>Claudii</a:t>
            </a:r>
            <a:r>
              <a:rPr dirty="0">
                <a:solidFill>
                  <a:srgbClr val="874EFE"/>
                </a:solidFill>
              </a:rPr>
              <a:t> </a:t>
            </a:r>
            <a:r>
              <a:rPr dirty="0" err="1">
                <a:solidFill>
                  <a:srgbClr val="874EFE"/>
                </a:solidFill>
              </a:rPr>
              <a:t>Vallensium</a:t>
            </a:r>
            <a:endParaRPr dirty="0">
              <a:solidFill>
                <a:srgbClr val="874EFE"/>
              </a:solidFill>
            </a:endParaRPr>
          </a:p>
          <a:p>
            <a:pPr>
              <a:defRPr sz="5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(</a:t>
            </a:r>
            <a:r>
              <a:rPr dirty="0" err="1"/>
              <a:t>Martigny</a:t>
            </a:r>
            <a:r>
              <a:rPr lang="fr-CH" dirty="0"/>
              <a:t>)</a:t>
            </a:r>
            <a:endParaRPr dirty="0">
              <a:solidFill>
                <a:srgbClr val="874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Personalizzato</PresentationFormat>
  <Paragraphs>71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Gill Sans</vt:lpstr>
      <vt:lpstr>Lucida Grande</vt:lpstr>
      <vt:lpstr>Papyrus</vt:lpstr>
      <vt:lpstr>Parchment</vt:lpstr>
      <vt:lpstr>L’Elvezia</vt:lpstr>
      <vt:lpstr>500 a.C.</vt:lpstr>
      <vt:lpstr>Presentazione standard di PowerPoint</vt:lpstr>
      <vt:lpstr>Presentazione standard di PowerPoint</vt:lpstr>
      <vt:lpstr>Presentazione standard di PowerPoint</vt:lpstr>
      <vt:lpstr>57 a.C.</vt:lpstr>
      <vt:lpstr>Presentazione standard di PowerPoint</vt:lpstr>
      <vt:lpstr>Presentazione standard di PowerPoint</vt:lpstr>
      <vt:lpstr>100 d.C.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401 d.C.</vt:lpstr>
      <vt:lpstr>Presentazione standard di PowerPoint</vt:lpstr>
      <vt:lpstr>VIII secolo d.C.</vt:lpstr>
      <vt:lpstr>1291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L’Elvezia</dc:title>
  <cp:lastModifiedBy>Gian Franco Pordenone</cp:lastModifiedBy>
  <cp:revision>1</cp:revision>
  <dcterms:modified xsi:type="dcterms:W3CDTF">2020-03-24T19:03:21Z</dcterms:modified>
</cp:coreProperties>
</file>