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76" d="100"/>
          <a:sy n="76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“Inserisci qui una citazione”.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l latino"/>
          <p:cNvSpPr txBox="1">
            <a:spLocks noGrp="1"/>
          </p:cNvSpPr>
          <p:nvPr>
            <p:ph type="ctrTitle"/>
          </p:nvPr>
        </p:nvSpPr>
        <p:spPr>
          <a:xfrm>
            <a:off x="1270000" y="410273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 sz="149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il latino </a:t>
            </a:r>
          </a:p>
        </p:txBody>
      </p:sp>
      <p:sp>
        <p:nvSpPr>
          <p:cNvPr id="120" name="alle origini della lingua italiana"/>
          <p:cNvSpPr txBox="1">
            <a:spLocks noGrp="1"/>
          </p:cNvSpPr>
          <p:nvPr>
            <p:ph type="subTitle" sz="quarter" idx="1"/>
          </p:nvPr>
        </p:nvSpPr>
        <p:spPr>
          <a:xfrm>
            <a:off x="649039" y="8515350"/>
            <a:ext cx="11706722" cy="1663700"/>
          </a:xfrm>
          <a:prstGeom prst="rect">
            <a:avLst/>
          </a:prstGeom>
        </p:spPr>
        <p:txBody>
          <a:bodyPr/>
          <a:lstStyle>
            <a:lvl1pPr defTabSz="416052">
              <a:defRPr sz="4732"/>
            </a:lvl1pPr>
          </a:lstStyle>
          <a:p>
            <a:r>
              <a:t>alle origini della lingua italiana</a:t>
            </a:r>
          </a:p>
        </p:txBody>
      </p:sp>
      <p:pic>
        <p:nvPicPr>
          <p:cNvPr id="121" name="latino-720x340.jpg" descr="latino-720x34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17" y="3919180"/>
            <a:ext cx="6630901" cy="3220864"/>
          </a:xfrm>
          <a:prstGeom prst="rect">
            <a:avLst/>
          </a:prstGeom>
        </p:spPr>
      </p:pic>
      <p:sp>
        <p:nvSpPr>
          <p:cNvPr id="122" name="venni, vidi, vinsi!"/>
          <p:cNvSpPr txBox="1"/>
          <p:nvPr/>
        </p:nvSpPr>
        <p:spPr>
          <a:xfrm>
            <a:off x="8432184" y="33547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t>venni, vidi, vinsi!</a:t>
            </a:r>
          </a:p>
        </p:txBody>
      </p:sp>
      <p:sp>
        <p:nvSpPr>
          <p:cNvPr id="123" name="vai indietro!"/>
          <p:cNvSpPr txBox="1"/>
          <p:nvPr/>
        </p:nvSpPr>
        <p:spPr>
          <a:xfrm>
            <a:off x="8432184" y="69869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t>vai indietro!</a:t>
            </a:r>
          </a:p>
        </p:txBody>
      </p:sp>
      <p:sp>
        <p:nvSpPr>
          <p:cNvPr id="124" name="guai ai vinti!"/>
          <p:cNvSpPr txBox="1"/>
          <p:nvPr/>
        </p:nvSpPr>
        <p:spPr>
          <a:xfrm>
            <a:off x="1713884" y="33547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t>guai ai vinti!</a:t>
            </a:r>
          </a:p>
        </p:txBody>
      </p:sp>
      <p:sp>
        <p:nvSpPr>
          <p:cNvPr id="125" name="il dado è tratto!"/>
          <p:cNvSpPr txBox="1"/>
          <p:nvPr/>
        </p:nvSpPr>
        <p:spPr>
          <a:xfrm>
            <a:off x="1294784" y="69869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t>il dado è tratto!</a:t>
            </a:r>
          </a:p>
        </p:txBody>
      </p:sp>
      <p:sp>
        <p:nvSpPr>
          <p:cNvPr id="126" name="dove vai?"/>
          <p:cNvSpPr txBox="1"/>
          <p:nvPr/>
        </p:nvSpPr>
        <p:spPr>
          <a:xfrm>
            <a:off x="1050557" y="5163248"/>
            <a:ext cx="2166780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t>dove vai?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usate nei nostri testi"/>
          <p:cNvSpPr txBox="1">
            <a:spLocks noGrp="1"/>
          </p:cNvSpPr>
          <p:nvPr>
            <p:ph type="subTitle" sz="quarter" idx="1"/>
          </p:nvPr>
        </p:nvSpPr>
        <p:spPr>
          <a:xfrm>
            <a:off x="1306859" y="463550"/>
            <a:ext cx="9714311" cy="242515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t>usate nei nostri testi </a:t>
            </a:r>
          </a:p>
        </p:txBody>
      </p:sp>
      <p:sp>
        <p:nvSpPr>
          <p:cNvPr id="171" name="Ieri sera, all’appuntamento in città c’eravamo solo Paola ed io, a causa di un qui pro quo, come ha affermato Stefano, con i suoi jeans extra large. Però, detto inter nos, gli altri sono stati veramente disattenti e non hanno scritto niente nell’agenda. "/>
          <p:cNvSpPr txBox="1"/>
          <p:nvPr/>
        </p:nvSpPr>
        <p:spPr>
          <a:xfrm>
            <a:off x="278457" y="1945406"/>
            <a:ext cx="12221915" cy="7172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16052">
              <a:defRPr sz="5460"/>
            </a:pPr>
            <a:r>
              <a:rPr sz="3640"/>
              <a:t>Ieri sera, all’appuntamento in città c’eravamo solo Paola ed io, a causa di un </a:t>
            </a:r>
            <a:r>
              <a:rPr sz="3640">
                <a:solidFill>
                  <a:schemeClr val="accent4"/>
                </a:solidFill>
              </a:rPr>
              <a:t>qui pro quo</a:t>
            </a:r>
            <a:r>
              <a:rPr sz="3640"/>
              <a:t>, come ha affermato Stefano, con i suoi jeans </a:t>
            </a:r>
            <a:r>
              <a:rPr sz="3640">
                <a:solidFill>
                  <a:schemeClr val="accent4"/>
                </a:solidFill>
              </a:rPr>
              <a:t>extra</a:t>
            </a:r>
            <a:r>
              <a:rPr sz="3640"/>
              <a:t> large. Però, detto </a:t>
            </a:r>
            <a:r>
              <a:rPr sz="3640">
                <a:solidFill>
                  <a:schemeClr val="accent4"/>
                </a:solidFill>
              </a:rPr>
              <a:t>inter nos</a:t>
            </a:r>
            <a:r>
              <a:rPr sz="3640"/>
              <a:t>, gli altri sono stati veramente disattenti e non hanno scritto niente nell’</a:t>
            </a:r>
            <a:r>
              <a:rPr sz="3640">
                <a:solidFill>
                  <a:schemeClr val="accent4"/>
                </a:solidFill>
              </a:rPr>
              <a:t>agenda</a:t>
            </a:r>
            <a:r>
              <a:rPr sz="3640"/>
              <a:t>. Certo, </a:t>
            </a:r>
            <a:r>
              <a:rPr sz="3640">
                <a:solidFill>
                  <a:schemeClr val="accent4"/>
                </a:solidFill>
              </a:rPr>
              <a:t>errare humanum est</a:t>
            </a:r>
            <a:r>
              <a:rPr sz="3640"/>
              <a:t>. Comunque, così è diventato un </a:t>
            </a:r>
            <a:r>
              <a:rPr sz="3640">
                <a:solidFill>
                  <a:schemeClr val="accent4"/>
                </a:solidFill>
              </a:rPr>
              <a:t>rebus</a:t>
            </a:r>
            <a:r>
              <a:rPr sz="3640"/>
              <a:t> capire dove incontrarci. Solo Paola è riuscita </a:t>
            </a:r>
            <a:r>
              <a:rPr sz="3640">
                <a:solidFill>
                  <a:schemeClr val="accent4"/>
                </a:solidFill>
              </a:rPr>
              <a:t>in extremis</a:t>
            </a:r>
            <a:r>
              <a:rPr sz="3640"/>
              <a:t> a trovare il posto, forse perché è la mia </a:t>
            </a:r>
            <a:r>
              <a:rPr sz="3640">
                <a:solidFill>
                  <a:schemeClr val="accent4"/>
                </a:solidFill>
              </a:rPr>
              <a:t>ex</a:t>
            </a:r>
            <a:r>
              <a:rPr sz="3640"/>
              <a:t> fidanzata.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o studio alle medie"/>
          <p:cNvSpPr txBox="1">
            <a:spLocks noGrp="1"/>
          </p:cNvSpPr>
          <p:nvPr>
            <p:ph type="ctrTitle"/>
          </p:nvPr>
        </p:nvSpPr>
        <p:spPr>
          <a:xfrm>
            <a:off x="586506" y="3086100"/>
            <a:ext cx="12121953" cy="2540000"/>
          </a:xfrm>
          <a:prstGeom prst="rect">
            <a:avLst/>
          </a:prstGeom>
        </p:spPr>
        <p:txBody>
          <a:bodyPr/>
          <a:lstStyle>
            <a:lvl1pPr defTabSz="397763">
              <a:defRPr sz="783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lo studio alle medie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nelle nostre scuole medie si studia il latino:"/>
          <p:cNvSpPr txBox="1"/>
          <p:nvPr/>
        </p:nvSpPr>
        <p:spPr>
          <a:xfrm>
            <a:off x="672157" y="1145430"/>
            <a:ext cx="1133227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6000"/>
            </a:lvl1pPr>
          </a:lstStyle>
          <a:p>
            <a:r>
              <a:t>nelle nostre scuole medie si studia il latino:</a:t>
            </a:r>
          </a:p>
        </p:txBody>
      </p:sp>
      <p:sp>
        <p:nvSpPr>
          <p:cNvPr id="176" name="…in terza per 2 ore…"/>
          <p:cNvSpPr txBox="1"/>
          <p:nvPr/>
        </p:nvSpPr>
        <p:spPr>
          <a:xfrm>
            <a:off x="481657" y="39993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…in </a:t>
            </a:r>
            <a:r>
              <a:rPr>
                <a:solidFill>
                  <a:schemeClr val="accent5"/>
                </a:solidFill>
              </a:rPr>
              <a:t>terza</a:t>
            </a:r>
            <a:r>
              <a:t> per 2 ore</a:t>
            </a:r>
          </a:p>
          <a:p>
            <a:pPr>
              <a:defRPr sz="4000"/>
            </a:pPr>
            <a:r>
              <a:t>(italiano + fuori orario)</a:t>
            </a:r>
          </a:p>
        </p:txBody>
      </p:sp>
      <p:sp>
        <p:nvSpPr>
          <p:cNvPr id="177" name="…in quarta per 4 ore…"/>
          <p:cNvSpPr txBox="1"/>
          <p:nvPr/>
        </p:nvSpPr>
        <p:spPr>
          <a:xfrm>
            <a:off x="988144" y="65393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…in </a:t>
            </a:r>
            <a:r>
              <a:rPr>
                <a:solidFill>
                  <a:schemeClr val="accent5"/>
                </a:solidFill>
              </a:rPr>
              <a:t>quarta</a:t>
            </a:r>
            <a:r>
              <a:t> per 4 ore</a:t>
            </a:r>
          </a:p>
          <a:p>
            <a:pPr>
              <a:defRPr sz="4000"/>
            </a:pPr>
            <a:r>
              <a:t>(italiano + ginna + 2 fuori orario)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i affronta:"/>
          <p:cNvSpPr txBox="1"/>
          <p:nvPr/>
        </p:nvSpPr>
        <p:spPr>
          <a:xfrm>
            <a:off x="672157" y="1145430"/>
            <a:ext cx="1133227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6000"/>
            </a:lvl1pPr>
          </a:lstStyle>
          <a:p>
            <a:r>
              <a:t>si affronta:</a:t>
            </a:r>
          </a:p>
        </p:txBody>
      </p:sp>
      <p:sp>
        <p:nvSpPr>
          <p:cNvPr id="180" name="…la struttura linguistica (alla base dell’italiano)"/>
          <p:cNvSpPr txBox="1"/>
          <p:nvPr/>
        </p:nvSpPr>
        <p:spPr>
          <a:xfrm>
            <a:off x="468957" y="41771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…la </a:t>
            </a:r>
            <a:r>
              <a:rPr>
                <a:solidFill>
                  <a:schemeClr val="accent5"/>
                </a:solidFill>
              </a:rPr>
              <a:t>struttura linguistica</a:t>
            </a:r>
            <a:r>
              <a:t> </a:t>
            </a:r>
            <a:r>
              <a:rPr sz="4000"/>
              <a:t>(alla base dell’italiano)</a:t>
            </a:r>
          </a:p>
        </p:txBody>
      </p:sp>
      <p:sp>
        <p:nvSpPr>
          <p:cNvPr id="181" name="…la civiltà latina…"/>
          <p:cNvSpPr txBox="1"/>
          <p:nvPr/>
        </p:nvSpPr>
        <p:spPr>
          <a:xfrm>
            <a:off x="1280244" y="6665217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…la </a:t>
            </a:r>
            <a:r>
              <a:rPr>
                <a:solidFill>
                  <a:schemeClr val="accent5"/>
                </a:solidFill>
              </a:rPr>
              <a:t>civiltà latina</a:t>
            </a:r>
          </a:p>
          <a:p>
            <a:pPr>
              <a:defRPr sz="4000"/>
            </a:pPr>
            <a:r>
              <a:t>(alle fondamenta della nostra)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isogna essere bravi in grammatica e aver voglia"/>
          <p:cNvSpPr txBox="1"/>
          <p:nvPr/>
        </p:nvSpPr>
        <p:spPr>
          <a:xfrm>
            <a:off x="563860" y="268031"/>
            <a:ext cx="1187708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6000"/>
            </a:lvl1pPr>
          </a:lstStyle>
          <a:p>
            <a:r>
              <a:t>bisogna essere bravi in grammatica e aver voglia</a:t>
            </a:r>
          </a:p>
        </p:txBody>
      </p:sp>
      <p:sp>
        <p:nvSpPr>
          <p:cNvPr id="184" name="Iulia aviae fabulas audit."/>
          <p:cNvSpPr txBox="1"/>
          <p:nvPr/>
        </p:nvSpPr>
        <p:spPr>
          <a:xfrm>
            <a:off x="563860" y="4048221"/>
            <a:ext cx="11877080" cy="118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4000">
                <a:solidFill>
                  <a:schemeClr val="accent2"/>
                </a:solidFill>
              </a:defRPr>
            </a:pPr>
            <a:r>
              <a:t>Iulia </a:t>
            </a:r>
            <a:r>
              <a:rPr>
                <a:solidFill>
                  <a:schemeClr val="accent3"/>
                </a:solidFill>
              </a:rPr>
              <a:t>aviae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fabulas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audit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5" name="Giulia ascolta le favole della nonna."/>
          <p:cNvSpPr txBox="1"/>
          <p:nvPr/>
        </p:nvSpPr>
        <p:spPr>
          <a:xfrm>
            <a:off x="563860" y="3291730"/>
            <a:ext cx="11877080" cy="118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4000">
                <a:solidFill>
                  <a:schemeClr val="accent2"/>
                </a:solidFill>
              </a:defRPr>
            </a:pPr>
            <a:r>
              <a:t>Giulia </a:t>
            </a:r>
            <a:r>
              <a:rPr>
                <a:solidFill>
                  <a:schemeClr val="accent6"/>
                </a:solidFill>
              </a:rPr>
              <a:t>ascolta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le</a:t>
            </a:r>
            <a:r>
              <a:rPr>
                <a:solidFill>
                  <a:schemeClr val="accent5"/>
                </a:solidFill>
              </a:rPr>
              <a:t> favole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della</a:t>
            </a:r>
            <a:r>
              <a:rPr>
                <a:solidFill>
                  <a:schemeClr val="accent3"/>
                </a:solidFill>
              </a:rPr>
              <a:t> nonna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6" name="cambia la struttura"/>
          <p:cNvSpPr txBox="1"/>
          <p:nvPr/>
        </p:nvSpPr>
        <p:spPr>
          <a:xfrm>
            <a:off x="466258" y="5655036"/>
            <a:ext cx="602708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cambia la struttura</a:t>
            </a:r>
          </a:p>
        </p:txBody>
      </p:sp>
      <p:sp>
        <p:nvSpPr>
          <p:cNvPr id="187" name="latino: SOG + CI + CO + PV"/>
          <p:cNvSpPr txBox="1"/>
          <p:nvPr/>
        </p:nvSpPr>
        <p:spPr>
          <a:xfrm>
            <a:off x="3136893" y="7357935"/>
            <a:ext cx="904241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latino: </a:t>
            </a:r>
            <a:r>
              <a:rPr>
                <a:solidFill>
                  <a:schemeClr val="accent2"/>
                </a:solidFill>
              </a:rPr>
              <a:t>SOG</a:t>
            </a:r>
            <a:r>
              <a:t> + </a:t>
            </a:r>
            <a:r>
              <a:rPr>
                <a:solidFill>
                  <a:schemeClr val="accent3"/>
                </a:solidFill>
              </a:rPr>
              <a:t>CI</a:t>
            </a:r>
            <a:r>
              <a:t> + </a:t>
            </a:r>
            <a:r>
              <a:rPr>
                <a:solidFill>
                  <a:schemeClr val="accent5"/>
                </a:solidFill>
              </a:rPr>
              <a:t>CO</a:t>
            </a:r>
            <a:r>
              <a:t> + </a:t>
            </a:r>
            <a:r>
              <a:rPr>
                <a:solidFill>
                  <a:schemeClr val="accent6"/>
                </a:solidFill>
              </a:rPr>
              <a:t>PV</a:t>
            </a:r>
            <a:r>
              <a:t>  </a:t>
            </a:r>
          </a:p>
        </p:txBody>
      </p:sp>
      <p:sp>
        <p:nvSpPr>
          <p:cNvPr id="188" name="italiano: SOG + PV + CO + CI"/>
          <p:cNvSpPr txBox="1"/>
          <p:nvPr/>
        </p:nvSpPr>
        <p:spPr>
          <a:xfrm>
            <a:off x="1894664" y="6626586"/>
            <a:ext cx="1093503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italiano: </a:t>
            </a:r>
            <a:r>
              <a:rPr>
                <a:solidFill>
                  <a:schemeClr val="accent2"/>
                </a:solidFill>
              </a:rPr>
              <a:t>SOG</a:t>
            </a:r>
            <a:r>
              <a:t> + </a:t>
            </a:r>
            <a:r>
              <a:rPr>
                <a:solidFill>
                  <a:schemeClr val="accent6"/>
                </a:solidFill>
              </a:rPr>
              <a:t>PV</a:t>
            </a:r>
            <a:r>
              <a:t> + </a:t>
            </a:r>
            <a:r>
              <a:rPr>
                <a:solidFill>
                  <a:schemeClr val="accent5"/>
                </a:solidFill>
              </a:rPr>
              <a:t>CO</a:t>
            </a:r>
            <a:r>
              <a:t> + </a:t>
            </a:r>
            <a:r>
              <a:rPr>
                <a:solidFill>
                  <a:schemeClr val="accent3"/>
                </a:solidFill>
              </a:rPr>
              <a:t>CI</a:t>
            </a:r>
          </a:p>
        </p:txBody>
      </p:sp>
      <p:sp>
        <p:nvSpPr>
          <p:cNvPr id="189" name="qui non si usano articoli e preposizioni"/>
          <p:cNvSpPr txBox="1"/>
          <p:nvPr/>
        </p:nvSpPr>
        <p:spPr>
          <a:xfrm>
            <a:off x="317044" y="8364540"/>
            <a:ext cx="1237071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qui non si usano </a:t>
            </a:r>
            <a:r>
              <a:rPr>
                <a:solidFill>
                  <a:schemeClr val="accent1"/>
                </a:solidFill>
              </a:rPr>
              <a:t>articoli</a:t>
            </a:r>
            <a:r>
              <a:t> e </a:t>
            </a:r>
            <a:r>
              <a:rPr>
                <a:solidFill>
                  <a:schemeClr val="accent1"/>
                </a:solidFill>
              </a:rPr>
              <a:t>preposizioni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l nome proprio Camilla…"/>
          <p:cNvSpPr txBox="1"/>
          <p:nvPr/>
        </p:nvSpPr>
        <p:spPr>
          <a:xfrm>
            <a:off x="563860" y="31067"/>
            <a:ext cx="11877080" cy="145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4000"/>
            </a:pPr>
            <a:r>
              <a:t>il </a:t>
            </a:r>
            <a:r>
              <a:rPr>
                <a:solidFill>
                  <a:schemeClr val="accent2"/>
                </a:solidFill>
              </a:rPr>
              <a:t>nome proprio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</a:t>
            </a:r>
          </a:p>
          <a:p>
            <a:pPr>
              <a:defRPr sz="4000"/>
            </a:pPr>
            <a:r>
              <a:t>si declina in 6 casi diversi</a:t>
            </a:r>
          </a:p>
        </p:txBody>
      </p:sp>
      <p:sp>
        <p:nvSpPr>
          <p:cNvPr id="192" name="Camilla magistra est (nominativo)"/>
          <p:cNvSpPr txBox="1"/>
          <p:nvPr/>
        </p:nvSpPr>
        <p:spPr>
          <a:xfrm>
            <a:off x="-2206387" y="1607144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 magistra est </a:t>
            </a:r>
            <a:r>
              <a:rPr>
                <a:solidFill>
                  <a:schemeClr val="accent6"/>
                </a:solidFill>
              </a:rPr>
              <a:t>(nominativo)</a:t>
            </a:r>
            <a:r>
              <a:t> </a:t>
            </a:r>
          </a:p>
        </p:txBody>
      </p:sp>
      <p:sp>
        <p:nvSpPr>
          <p:cNvPr id="193" name="Cicero Camillae amicus est (genitivo)"/>
          <p:cNvSpPr txBox="1"/>
          <p:nvPr/>
        </p:nvSpPr>
        <p:spPr>
          <a:xfrm>
            <a:off x="-1672987" y="4341420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Camillae</a:t>
            </a:r>
            <a:r>
              <a:t> amicus est </a:t>
            </a:r>
            <a:r>
              <a:rPr>
                <a:solidFill>
                  <a:schemeClr val="accent6"/>
                </a:solidFill>
              </a:rPr>
              <a:t>(genitivo)</a:t>
            </a:r>
          </a:p>
        </p:txBody>
      </p:sp>
      <p:sp>
        <p:nvSpPr>
          <p:cNvPr id="194" name="Cicero Camillae rosam donat (dativo)"/>
          <p:cNvSpPr txBox="1"/>
          <p:nvPr/>
        </p:nvSpPr>
        <p:spPr>
          <a:xfrm>
            <a:off x="-1584087" y="5708558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Camillae</a:t>
            </a:r>
            <a:r>
              <a:t> rosam donat </a:t>
            </a:r>
            <a:r>
              <a:rPr>
                <a:solidFill>
                  <a:schemeClr val="accent6"/>
                </a:solidFill>
              </a:rPr>
              <a:t>(dativo)</a:t>
            </a:r>
          </a:p>
        </p:txBody>
      </p:sp>
      <p:sp>
        <p:nvSpPr>
          <p:cNvPr id="195" name="Camilla, laeta puella es! (vocativo)"/>
          <p:cNvSpPr txBox="1"/>
          <p:nvPr/>
        </p:nvSpPr>
        <p:spPr>
          <a:xfrm>
            <a:off x="-2053987" y="8374855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, laeta puella es! </a:t>
            </a:r>
            <a:r>
              <a:rPr>
                <a:solidFill>
                  <a:schemeClr val="accent6"/>
                </a:solidFill>
              </a:rPr>
              <a:t>(vocativo)</a:t>
            </a:r>
          </a:p>
        </p:txBody>
      </p:sp>
      <p:sp>
        <p:nvSpPr>
          <p:cNvPr id="196" name="Cicero cum Camilla deambulat (ablativo)"/>
          <p:cNvSpPr txBox="1"/>
          <p:nvPr/>
        </p:nvSpPr>
        <p:spPr>
          <a:xfrm>
            <a:off x="-1241187" y="7075696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cum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deambulat </a:t>
            </a:r>
            <a:r>
              <a:rPr>
                <a:solidFill>
                  <a:schemeClr val="accent6"/>
                </a:solidFill>
              </a:rPr>
              <a:t>(ablativo)</a:t>
            </a:r>
          </a:p>
        </p:txBody>
      </p:sp>
      <p:sp>
        <p:nvSpPr>
          <p:cNvPr id="197" name="Video Camilla scribere (accusativo)"/>
          <p:cNvSpPr txBox="1"/>
          <p:nvPr/>
        </p:nvSpPr>
        <p:spPr>
          <a:xfrm>
            <a:off x="-1756379" y="3054547"/>
            <a:ext cx="13632974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 dirty="0"/>
              <a:t>Video </a:t>
            </a:r>
            <a:r>
              <a:rPr dirty="0">
                <a:solidFill>
                  <a:schemeClr val="accent4"/>
                </a:solidFill>
              </a:rPr>
              <a:t>Camilla</a:t>
            </a:r>
            <a:r>
              <a:rPr lang="fr-CH" dirty="0">
                <a:solidFill>
                  <a:schemeClr val="accent4"/>
                </a:solidFill>
              </a:rPr>
              <a:t>m</a:t>
            </a:r>
            <a:r>
              <a:rPr dirty="0"/>
              <a:t> </a:t>
            </a:r>
            <a:r>
              <a:rPr dirty="0" err="1"/>
              <a:t>scribere</a:t>
            </a:r>
            <a:r>
              <a:rPr dirty="0"/>
              <a:t> </a:t>
            </a:r>
            <a:r>
              <a:rPr dirty="0">
                <a:solidFill>
                  <a:schemeClr val="accent6"/>
                </a:solidFill>
              </a:rPr>
              <a:t>(</a:t>
            </a:r>
            <a:r>
              <a:rPr dirty="0" err="1">
                <a:solidFill>
                  <a:schemeClr val="accent6"/>
                </a:solidFill>
              </a:rPr>
              <a:t>accusativo</a:t>
            </a:r>
            <a:r>
              <a:rPr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98" name="Camilla è un’insegnante (forma normale)"/>
          <p:cNvSpPr txBox="1"/>
          <p:nvPr/>
        </p:nvSpPr>
        <p:spPr>
          <a:xfrm>
            <a:off x="613013" y="218062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 è un’insegnante </a:t>
            </a:r>
            <a:r>
              <a:rPr>
                <a:solidFill>
                  <a:schemeClr val="accent6"/>
                </a:solidFill>
              </a:rPr>
              <a:t>(forma normale)</a:t>
            </a:r>
          </a:p>
        </p:txBody>
      </p:sp>
      <p:sp>
        <p:nvSpPr>
          <p:cNvPr id="199" name="Cicero è amico di Camilla (di chi?)"/>
          <p:cNvSpPr txBox="1"/>
          <p:nvPr/>
        </p:nvSpPr>
        <p:spPr>
          <a:xfrm>
            <a:off x="79613" y="4877102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è amico </a:t>
            </a:r>
            <a:r>
              <a:rPr>
                <a:solidFill>
                  <a:schemeClr val="accent4"/>
                </a:solidFill>
              </a:rPr>
              <a:t>di Camilla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(di chi?)</a:t>
            </a:r>
          </a:p>
        </p:txBody>
      </p:sp>
      <p:sp>
        <p:nvSpPr>
          <p:cNvPr id="200" name="Cicero dona a Camilla una rosa (a chi?)"/>
          <p:cNvSpPr txBox="1"/>
          <p:nvPr/>
        </p:nvSpPr>
        <p:spPr>
          <a:xfrm>
            <a:off x="613013" y="622536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dona </a:t>
            </a:r>
            <a:r>
              <a:rPr>
                <a:solidFill>
                  <a:schemeClr val="accent4"/>
                </a:solidFill>
              </a:rPr>
              <a:t>a Camilla </a:t>
            </a:r>
            <a:r>
              <a:rPr>
                <a:solidFill>
                  <a:schemeClr val="accent3">
                    <a:hueOff val="-74787"/>
                    <a:lumOff val="12067"/>
                  </a:schemeClr>
                </a:solidFill>
              </a:rPr>
              <a:t>una rosa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(a chi?)</a:t>
            </a:r>
          </a:p>
        </p:txBody>
      </p:sp>
      <p:sp>
        <p:nvSpPr>
          <p:cNvPr id="201" name="Vedo Camilla scrivere (chi?)"/>
          <p:cNvSpPr txBox="1"/>
          <p:nvPr/>
        </p:nvSpPr>
        <p:spPr>
          <a:xfrm>
            <a:off x="-720487" y="3528843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Vedo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scrivere </a:t>
            </a:r>
            <a:r>
              <a:rPr>
                <a:solidFill>
                  <a:schemeClr val="accent6"/>
                </a:solidFill>
              </a:rPr>
              <a:t>(chi?)</a:t>
            </a:r>
          </a:p>
        </p:txBody>
      </p:sp>
      <p:sp>
        <p:nvSpPr>
          <p:cNvPr id="202" name="Camilla, sei una ragazza lieta (invocazione)"/>
          <p:cNvSpPr txBox="1"/>
          <p:nvPr/>
        </p:nvSpPr>
        <p:spPr>
          <a:xfrm>
            <a:off x="1096432" y="8879113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, sei una ragazza lieta </a:t>
            </a:r>
            <a:r>
              <a:rPr>
                <a:solidFill>
                  <a:schemeClr val="accent6"/>
                </a:solidFill>
              </a:rPr>
              <a:t>(invocazione)</a:t>
            </a:r>
          </a:p>
        </p:txBody>
      </p:sp>
      <p:sp>
        <p:nvSpPr>
          <p:cNvPr id="203" name="Cicero passeggia con Camilla (con chi?)"/>
          <p:cNvSpPr txBox="1"/>
          <p:nvPr/>
        </p:nvSpPr>
        <p:spPr>
          <a:xfrm>
            <a:off x="613013" y="757362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passeggia </a:t>
            </a:r>
            <a:r>
              <a:rPr>
                <a:solidFill>
                  <a:schemeClr val="accent4"/>
                </a:solidFill>
              </a:rPr>
              <a:t>con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(con chi?)</a:t>
            </a:r>
          </a:p>
        </p:txBody>
      </p:sp>
      <p:sp>
        <p:nvSpPr>
          <p:cNvPr id="204" name="-"/>
          <p:cNvSpPr txBox="1"/>
          <p:nvPr/>
        </p:nvSpPr>
        <p:spPr>
          <a:xfrm>
            <a:off x="5060108" y="6970371"/>
            <a:ext cx="34458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inis"/>
          <p:cNvSpPr txBox="1">
            <a:spLocks noGrp="1"/>
          </p:cNvSpPr>
          <p:nvPr>
            <p:ph type="ctrTitle"/>
          </p:nvPr>
        </p:nvSpPr>
        <p:spPr>
          <a:xfrm>
            <a:off x="383306" y="2794000"/>
            <a:ext cx="12238188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finis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. il tragitto storico"/>
          <p:cNvSpPr txBox="1">
            <a:spLocks noGrp="1"/>
          </p:cNvSpPr>
          <p:nvPr>
            <p:ph type="ctrTitle"/>
          </p:nvPr>
        </p:nvSpPr>
        <p:spPr>
          <a:xfrm>
            <a:off x="641350" y="3370957"/>
            <a:ext cx="11722100" cy="1208286"/>
          </a:xfrm>
          <a:prstGeom prst="rect">
            <a:avLst/>
          </a:prstGeom>
        </p:spPr>
        <p:txBody>
          <a:bodyPr/>
          <a:lstStyle>
            <a:lvl1pPr defTabSz="448055">
              <a:defRPr sz="686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1. il tragitto storico</a:t>
            </a:r>
          </a:p>
        </p:txBody>
      </p:sp>
      <p:sp>
        <p:nvSpPr>
          <p:cNvPr id="129" name="vediamo 3 aspetti"/>
          <p:cNvSpPr txBox="1"/>
          <p:nvPr/>
        </p:nvSpPr>
        <p:spPr>
          <a:xfrm>
            <a:off x="708645" y="984299"/>
            <a:ext cx="11054110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6500"/>
            </a:lvl1pPr>
          </a:lstStyle>
          <a:p>
            <a:r>
              <a:t>vediamo 3 aspetti</a:t>
            </a:r>
          </a:p>
        </p:txBody>
      </p:sp>
      <p:sp>
        <p:nvSpPr>
          <p:cNvPr id="130" name="2. l’uso attuale"/>
          <p:cNvSpPr txBox="1"/>
          <p:nvPr/>
        </p:nvSpPr>
        <p:spPr>
          <a:xfrm>
            <a:off x="1504950" y="4980235"/>
            <a:ext cx="11722100" cy="120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48055">
              <a:defRPr sz="686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2. l’uso attuale</a:t>
            </a:r>
          </a:p>
        </p:txBody>
      </p:sp>
      <p:sp>
        <p:nvSpPr>
          <p:cNvPr id="131" name="3. lo studio alle medie"/>
          <p:cNvSpPr txBox="1"/>
          <p:nvPr/>
        </p:nvSpPr>
        <p:spPr>
          <a:xfrm>
            <a:off x="260350" y="6406257"/>
            <a:ext cx="11722100" cy="120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43484">
              <a:defRPr sz="679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3. lo studio alle medie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l tragitto storico"/>
          <p:cNvSpPr txBox="1">
            <a:spLocks noGrp="1"/>
          </p:cNvSpPr>
          <p:nvPr>
            <p:ph type="ctrTitle"/>
          </p:nvPr>
        </p:nvSpPr>
        <p:spPr>
          <a:xfrm>
            <a:off x="260350" y="2832100"/>
            <a:ext cx="12774514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il tragitto storico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ppare nel 1200 a.C."/>
          <p:cNvSpPr txBox="1">
            <a:spLocks noGrp="1"/>
          </p:cNvSpPr>
          <p:nvPr>
            <p:ph type="subTitle" sz="quarter" idx="1"/>
          </p:nvPr>
        </p:nvSpPr>
        <p:spPr>
          <a:xfrm>
            <a:off x="1598959" y="1758950"/>
            <a:ext cx="5531645" cy="3357662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appare nel </a:t>
            </a:r>
            <a:r>
              <a:rPr>
                <a:solidFill>
                  <a:schemeClr val="accent5"/>
                </a:solidFill>
              </a:rPr>
              <a:t>1200 a.C.</a:t>
            </a:r>
          </a:p>
        </p:txBody>
      </p:sp>
      <p:sp>
        <p:nvSpPr>
          <p:cNvPr id="136" name="nella regione del Lazio"/>
          <p:cNvSpPr txBox="1"/>
          <p:nvPr/>
        </p:nvSpPr>
        <p:spPr>
          <a:xfrm>
            <a:off x="608657" y="6073030"/>
            <a:ext cx="1107301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nella regione del </a:t>
            </a:r>
            <a:r>
              <a:rPr>
                <a:solidFill>
                  <a:schemeClr val="accent5"/>
                </a:solidFill>
              </a:rPr>
              <a:t>Lazio</a:t>
            </a:r>
          </a:p>
        </p:txBody>
      </p:sp>
      <p:sp>
        <p:nvSpPr>
          <p:cNvPr id="137" name="tra la popolazione dei Latini"/>
          <p:cNvSpPr txBox="1"/>
          <p:nvPr/>
        </p:nvSpPr>
        <p:spPr>
          <a:xfrm>
            <a:off x="770880" y="7641381"/>
            <a:ext cx="1146304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02336">
              <a:defRPr sz="5280"/>
            </a:pPr>
            <a:r>
              <a:t>tra la popolazione dei </a:t>
            </a:r>
            <a:r>
              <a:rPr>
                <a:solidFill>
                  <a:schemeClr val="accent5"/>
                </a:solidFill>
              </a:rPr>
              <a:t>Latini</a:t>
            </a:r>
          </a:p>
        </p:txBody>
      </p:sp>
      <p:pic>
        <p:nvPicPr>
          <p:cNvPr id="138" name="antichipop.jpg" descr="antichipo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06" y="567680"/>
            <a:ext cx="4546601" cy="5181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iventa la lingua dei Romani"/>
          <p:cNvSpPr txBox="1"/>
          <p:nvPr/>
        </p:nvSpPr>
        <p:spPr>
          <a:xfrm>
            <a:off x="827658" y="1282700"/>
            <a:ext cx="11349484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388620">
              <a:defRPr sz="5100"/>
            </a:pPr>
            <a:r>
              <a:t>diventa la lingua dei </a:t>
            </a:r>
            <a:r>
              <a:rPr>
                <a:solidFill>
                  <a:schemeClr val="accent5"/>
                </a:solidFill>
              </a:rPr>
              <a:t>Romani</a:t>
            </a:r>
          </a:p>
        </p:txBody>
      </p:sp>
      <p:sp>
        <p:nvSpPr>
          <p:cNvPr id="141" name="tra il 753 a.C. e il 476 d.C."/>
          <p:cNvSpPr txBox="1"/>
          <p:nvPr/>
        </p:nvSpPr>
        <p:spPr>
          <a:xfrm>
            <a:off x="702592" y="7747000"/>
            <a:ext cx="11349485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11479">
              <a:defRPr sz="5400"/>
            </a:pPr>
            <a:r>
              <a:t> tra il </a:t>
            </a:r>
            <a:r>
              <a:rPr>
                <a:solidFill>
                  <a:schemeClr val="accent5"/>
                </a:solidFill>
              </a:rPr>
              <a:t>753 a.C.</a:t>
            </a:r>
            <a:r>
              <a:t> e il </a:t>
            </a:r>
            <a:r>
              <a:rPr>
                <a:solidFill>
                  <a:schemeClr val="accent5"/>
                </a:solidFill>
              </a:rPr>
              <a:t>476 d.C.</a:t>
            </a:r>
          </a:p>
        </p:txBody>
      </p:sp>
      <p:pic>
        <p:nvPicPr>
          <p:cNvPr id="142" name="1200px-Map_of_the_Roman_Empire_at_its_height.svg.png" descr="1200px-Map_of_the_Roman_Empire_at_its_height.svg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49" y="2971547"/>
            <a:ext cx="6337102" cy="420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oi è la lingua del cristianesimo"/>
          <p:cNvSpPr txBox="1"/>
          <p:nvPr/>
        </p:nvSpPr>
        <p:spPr>
          <a:xfrm>
            <a:off x="975345" y="793799"/>
            <a:ext cx="11054110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poi è la lingua del </a:t>
            </a:r>
            <a:r>
              <a:rPr>
                <a:solidFill>
                  <a:schemeClr val="accent5"/>
                </a:solidFill>
              </a:rPr>
              <a:t>cristianesimo</a:t>
            </a:r>
          </a:p>
        </p:txBody>
      </p:sp>
      <p:pic>
        <p:nvPicPr>
          <p:cNvPr id="145" name="469px-Cristo_crucificado.jpg" descr="469px-Cristo_crucificado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18" y="3340176"/>
            <a:ext cx="3229259" cy="4876648"/>
          </a:xfrm>
          <a:prstGeom prst="rect">
            <a:avLst/>
          </a:prstGeom>
        </p:spPr>
      </p:pic>
      <p:sp>
        <p:nvSpPr>
          <p:cNvPr id="146" name="Diego Velázquez (1631)"/>
          <p:cNvSpPr txBox="1"/>
          <p:nvPr/>
        </p:nvSpPr>
        <p:spPr>
          <a:xfrm>
            <a:off x="1211880" y="8298608"/>
            <a:ext cx="5452735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t>Diego Velázquez (1631)</a:t>
            </a:r>
          </a:p>
        </p:txBody>
      </p:sp>
      <p:sp>
        <p:nvSpPr>
          <p:cNvPr id="147" name="dal II secolo d.C."/>
          <p:cNvSpPr txBox="1"/>
          <p:nvPr/>
        </p:nvSpPr>
        <p:spPr>
          <a:xfrm>
            <a:off x="6406381" y="4222799"/>
            <a:ext cx="5616228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dal </a:t>
            </a:r>
            <a:r>
              <a:rPr>
                <a:solidFill>
                  <a:schemeClr val="accent5"/>
                </a:solidFill>
              </a:rPr>
              <a:t>II</a:t>
            </a:r>
            <a:r>
              <a:t> secolo d.C.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è alla base delle lingue neolatine"/>
          <p:cNvSpPr txBox="1"/>
          <p:nvPr/>
        </p:nvSpPr>
        <p:spPr>
          <a:xfrm>
            <a:off x="1834048" y="387062"/>
            <a:ext cx="8955852" cy="20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è alla base delle </a:t>
            </a:r>
            <a:r>
              <a:rPr>
                <a:solidFill>
                  <a:schemeClr val="accent5"/>
                </a:solidFill>
              </a:rPr>
              <a:t>lingue neolatine</a:t>
            </a:r>
          </a:p>
        </p:txBody>
      </p:sp>
      <p:sp>
        <p:nvSpPr>
          <p:cNvPr id="150" name="italiano"/>
          <p:cNvSpPr txBox="1"/>
          <p:nvPr/>
        </p:nvSpPr>
        <p:spPr>
          <a:xfrm>
            <a:off x="6183279" y="3991336"/>
            <a:ext cx="251784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italiano</a:t>
            </a:r>
          </a:p>
        </p:txBody>
      </p:sp>
      <p:sp>
        <p:nvSpPr>
          <p:cNvPr id="151" name="francese"/>
          <p:cNvSpPr txBox="1"/>
          <p:nvPr/>
        </p:nvSpPr>
        <p:spPr>
          <a:xfrm>
            <a:off x="4847351" y="2822683"/>
            <a:ext cx="2725898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francese</a:t>
            </a:r>
          </a:p>
        </p:txBody>
      </p:sp>
      <p:sp>
        <p:nvSpPr>
          <p:cNvPr id="152" name="spagnolo"/>
          <p:cNvSpPr txBox="1"/>
          <p:nvPr/>
        </p:nvSpPr>
        <p:spPr>
          <a:xfrm>
            <a:off x="6995826" y="5928086"/>
            <a:ext cx="282314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spagnolo</a:t>
            </a:r>
          </a:p>
        </p:txBody>
      </p:sp>
      <p:sp>
        <p:nvSpPr>
          <p:cNvPr id="153" name="portoghese"/>
          <p:cNvSpPr txBox="1"/>
          <p:nvPr/>
        </p:nvSpPr>
        <p:spPr>
          <a:xfrm>
            <a:off x="8414128" y="4890114"/>
            <a:ext cx="339014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portoghese</a:t>
            </a:r>
          </a:p>
        </p:txBody>
      </p:sp>
      <p:sp>
        <p:nvSpPr>
          <p:cNvPr id="154" name="rumeno"/>
          <p:cNvSpPr txBox="1"/>
          <p:nvPr/>
        </p:nvSpPr>
        <p:spPr>
          <a:xfrm>
            <a:off x="8900082" y="3093064"/>
            <a:ext cx="241823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rumeno</a:t>
            </a:r>
          </a:p>
        </p:txBody>
      </p:sp>
      <p:sp>
        <p:nvSpPr>
          <p:cNvPr id="155" name="dal secondo millennio"/>
          <p:cNvSpPr txBox="1"/>
          <p:nvPr/>
        </p:nvSpPr>
        <p:spPr>
          <a:xfrm>
            <a:off x="6265205" y="7080864"/>
            <a:ext cx="6011591" cy="20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dal </a:t>
            </a:r>
            <a:r>
              <a:rPr>
                <a:solidFill>
                  <a:schemeClr val="accent5"/>
                </a:solidFill>
              </a:rPr>
              <a:t>secondo</a:t>
            </a:r>
            <a:r>
              <a:t> millennio</a:t>
            </a:r>
          </a:p>
        </p:txBody>
      </p:sp>
      <p:sp>
        <p:nvSpPr>
          <p:cNvPr id="156" name="lingue volgari"/>
          <p:cNvSpPr txBox="1"/>
          <p:nvPr/>
        </p:nvSpPr>
        <p:spPr>
          <a:xfrm>
            <a:off x="1008555" y="8341086"/>
            <a:ext cx="445989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lingue volgari</a:t>
            </a:r>
          </a:p>
        </p:txBody>
      </p:sp>
      <p:pic>
        <p:nvPicPr>
          <p:cNvPr id="157" name="01b-Neolatine.jpg" descr="01b-Neolatine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8" y="4297783"/>
            <a:ext cx="5289544" cy="4040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’uso attuale"/>
          <p:cNvSpPr txBox="1">
            <a:spLocks noGrp="1"/>
          </p:cNvSpPr>
          <p:nvPr>
            <p:ph type="ctrTitle"/>
          </p:nvPr>
        </p:nvSpPr>
        <p:spPr>
          <a:xfrm>
            <a:off x="461714" y="2908300"/>
            <a:ext cx="12487772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r>
              <a:t>l’uso attuale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l latino è una lingua morta"/>
          <p:cNvSpPr txBox="1">
            <a:spLocks noGrp="1"/>
          </p:cNvSpPr>
          <p:nvPr>
            <p:ph type="subTitle" sz="quarter" idx="1"/>
          </p:nvPr>
        </p:nvSpPr>
        <p:spPr>
          <a:xfrm>
            <a:off x="786159" y="768350"/>
            <a:ext cx="7125098" cy="2425155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il latino è una lingua </a:t>
            </a:r>
            <a:r>
              <a:rPr>
                <a:solidFill>
                  <a:schemeClr val="accent5"/>
                </a:solidFill>
              </a:rPr>
              <a:t>morta</a:t>
            </a:r>
          </a:p>
        </p:txBody>
      </p:sp>
      <p:sp>
        <p:nvSpPr>
          <p:cNvPr id="162" name="però è ricco di parole vive"/>
          <p:cNvSpPr txBox="1"/>
          <p:nvPr/>
        </p:nvSpPr>
        <p:spPr>
          <a:xfrm>
            <a:off x="4825057" y="3299097"/>
            <a:ext cx="6850758" cy="224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6000"/>
            </a:pPr>
            <a:r>
              <a:t>però è ricco di parole </a:t>
            </a:r>
            <a:r>
              <a:rPr>
                <a:solidFill>
                  <a:schemeClr val="accent5"/>
                </a:solidFill>
              </a:rPr>
              <a:t>vive</a:t>
            </a:r>
          </a:p>
        </p:txBody>
      </p:sp>
      <p:sp>
        <p:nvSpPr>
          <p:cNvPr id="163" name="agenda"/>
          <p:cNvSpPr txBox="1"/>
          <p:nvPr/>
        </p:nvSpPr>
        <p:spPr>
          <a:xfrm>
            <a:off x="926166" y="5934183"/>
            <a:ext cx="233866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agenda</a:t>
            </a:r>
          </a:p>
        </p:txBody>
      </p:sp>
      <p:sp>
        <p:nvSpPr>
          <p:cNvPr id="164" name="bis"/>
          <p:cNvSpPr txBox="1"/>
          <p:nvPr/>
        </p:nvSpPr>
        <p:spPr>
          <a:xfrm>
            <a:off x="2329257" y="7521683"/>
            <a:ext cx="90408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bis</a:t>
            </a:r>
          </a:p>
        </p:txBody>
      </p:sp>
      <p:sp>
        <p:nvSpPr>
          <p:cNvPr id="165" name="tot"/>
          <p:cNvSpPr txBox="1"/>
          <p:nvPr/>
        </p:nvSpPr>
        <p:spPr>
          <a:xfrm>
            <a:off x="9867191" y="7343883"/>
            <a:ext cx="94121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tot</a:t>
            </a:r>
          </a:p>
        </p:txBody>
      </p:sp>
      <p:sp>
        <p:nvSpPr>
          <p:cNvPr id="166" name="deficit"/>
          <p:cNvSpPr txBox="1"/>
          <p:nvPr/>
        </p:nvSpPr>
        <p:spPr>
          <a:xfrm>
            <a:off x="6065316" y="8305547"/>
            <a:ext cx="214416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deficit</a:t>
            </a:r>
          </a:p>
        </p:txBody>
      </p:sp>
      <p:sp>
        <p:nvSpPr>
          <p:cNvPr id="167" name="referendum"/>
          <p:cNvSpPr txBox="1"/>
          <p:nvPr/>
        </p:nvSpPr>
        <p:spPr>
          <a:xfrm>
            <a:off x="7084151" y="5934183"/>
            <a:ext cx="363709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referendum</a:t>
            </a:r>
          </a:p>
        </p:txBody>
      </p:sp>
      <p:sp>
        <p:nvSpPr>
          <p:cNvPr id="168" name="lapsus"/>
          <p:cNvSpPr txBox="1"/>
          <p:nvPr/>
        </p:nvSpPr>
        <p:spPr>
          <a:xfrm>
            <a:off x="4335267" y="6708883"/>
            <a:ext cx="197206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lapsus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Macintosh PowerPoint</Application>
  <PresentationFormat>Personalizzato</PresentationFormat>
  <Paragraphs>72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Chalkduster</vt:lpstr>
      <vt:lpstr>Helvetica Neue</vt:lpstr>
      <vt:lpstr>Chalkboard</vt:lpstr>
      <vt:lpstr>il latino </vt:lpstr>
      <vt:lpstr>1. il tragitto storico</vt:lpstr>
      <vt:lpstr>il tragitto storico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l’uso attuale</vt:lpstr>
      <vt:lpstr>Presentazione standard di PowerPoint</vt:lpstr>
      <vt:lpstr>Presentazione standard di PowerPoint</vt:lpstr>
      <vt:lpstr>lo studio alle medie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Pordenone Gian Franco (DOCENTE)</cp:lastModifiedBy>
  <cp:revision>1</cp:revision>
  <dcterms:modified xsi:type="dcterms:W3CDTF">2025-04-01T19:07:41Z</dcterms:modified>
</cp:coreProperties>
</file>