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71" r:id="rId10"/>
    <p:sldId id="264" r:id="rId11"/>
    <p:sldId id="265" r:id="rId12"/>
    <p:sldId id="279" r:id="rId13"/>
    <p:sldId id="266" r:id="rId14"/>
    <p:sldId id="267" r:id="rId15"/>
    <p:sldId id="274" r:id="rId16"/>
    <p:sldId id="272" r:id="rId17"/>
    <p:sldId id="277" r:id="rId18"/>
    <p:sldId id="278" r:id="rId19"/>
    <p:sldId id="270" r:id="rId20"/>
    <p:sldId id="268" r:id="rId21"/>
    <p:sldId id="26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FF20A-18F4-0E47-96E0-FA87DA5DD83A}" v="147" dt="2021-01-21T17:26:32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8BAF-6575-9E4F-BC1A-36BF3DC4E2D5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4F91-7A80-8247-90AC-7AB1FB7F8BA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8046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Nino scurter </a:t>
            </a:r>
          </a:p>
          <a:p>
            <a:r>
              <a:rPr lang="it-CH" dirty="0"/>
              <a:t>Marc hirschi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C4F91-7A80-8247-90AC-7AB1FB7F8BA3}" type="slidenum">
              <a:rPr lang="it-CH" smtClean="0"/>
              <a:t>15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4052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119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905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325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6999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CH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4674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957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3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5031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102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469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0FB52DB-6417-7F4D-84BF-9F08DD69707E}" type="datetimeFigureOut">
              <a:rPr lang="it-CH" smtClean="0"/>
              <a:t>24.01.21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CH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91F1D78-0D2A-3242-BF29-A35F1640C98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931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youtu.be/3PbfyS3moT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youtu.be/Z62znu4GCL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78">
            <a:extLst>
              <a:ext uri="{FF2B5EF4-FFF2-40B4-BE49-F238E27FC236}">
                <a16:creationId xmlns:a16="http://schemas.microsoft.com/office/drawing/2014/main" id="{8189E48F-5721-4129-82FB-FD03D3B23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"/>
            <a:ext cx="12192000" cy="685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Immagine 4" descr="Immagine che contiene bicicletta, esterni, inclinando, parcheggiato&#10;&#10;Descrizione generata automaticamente">
            <a:extLst>
              <a:ext uri="{FF2B5EF4-FFF2-40B4-BE49-F238E27FC236}">
                <a16:creationId xmlns:a16="http://schemas.microsoft.com/office/drawing/2014/main" id="{6DAD7759-137E-CD41-959A-857B0ECAE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8052" b="16970"/>
          <a:stretch/>
        </p:blipFill>
        <p:spPr>
          <a:xfrm>
            <a:off x="10653" y="12675"/>
            <a:ext cx="12191980" cy="6855958"/>
          </a:xfrm>
          <a:prstGeom prst="rect">
            <a:avLst/>
          </a:prstGeom>
        </p:spPr>
      </p:pic>
      <p:sp>
        <p:nvSpPr>
          <p:cNvPr id="117" name="Rectangle 80">
            <a:extLst>
              <a:ext uri="{FF2B5EF4-FFF2-40B4-BE49-F238E27FC236}">
                <a16:creationId xmlns:a16="http://schemas.microsoft.com/office/drawing/2014/main" id="{9D63DE26-5740-4518-960F-AB44D24EA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C643DB-622C-404A-BEED-98D3116FD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4856259" cy="3035808"/>
          </a:xfrm>
        </p:spPr>
        <p:txBody>
          <a:bodyPr>
            <a:normAutofit/>
          </a:bodyPr>
          <a:lstStyle/>
          <a:p>
            <a:r>
              <a:rPr lang="it-CH" sz="6600">
                <a:solidFill>
                  <a:schemeClr val="tx1"/>
                </a:solidFill>
              </a:rPr>
              <a:t>La bicicletta</a:t>
            </a:r>
          </a:p>
        </p:txBody>
      </p:sp>
      <p:sp>
        <p:nvSpPr>
          <p:cNvPr id="118" name="Freeform: Shape 82">
            <a:extLst>
              <a:ext uri="{FF2B5EF4-FFF2-40B4-BE49-F238E27FC236}">
                <a16:creationId xmlns:a16="http://schemas.microsoft.com/office/drawing/2014/main" id="{1E772779-17E0-416B-BB00-CAAF735A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256" y="659932"/>
            <a:ext cx="6028218" cy="6198068"/>
          </a:xfrm>
          <a:custGeom>
            <a:avLst/>
            <a:gdLst>
              <a:gd name="connsiteX0" fmla="*/ 3823588 w 6028218"/>
              <a:gd name="connsiteY0" fmla="*/ 0 h 6198068"/>
              <a:gd name="connsiteX1" fmla="*/ 5961393 w 6028218"/>
              <a:gd name="connsiteY1" fmla="*/ 653009 h 6198068"/>
              <a:gd name="connsiteX2" fmla="*/ 6028218 w 6028218"/>
              <a:gd name="connsiteY2" fmla="*/ 702980 h 6198068"/>
              <a:gd name="connsiteX3" fmla="*/ 6028218 w 6028218"/>
              <a:gd name="connsiteY3" fmla="*/ 1206244 h 6198068"/>
              <a:gd name="connsiteX4" fmla="*/ 6001306 w 6028218"/>
              <a:gd name="connsiteY4" fmla="*/ 1181785 h 6198068"/>
              <a:gd name="connsiteX5" fmla="*/ 3823589 w 6028218"/>
              <a:gd name="connsiteY5" fmla="*/ 400005 h 6198068"/>
              <a:gd name="connsiteX6" fmla="*/ 400005 w 6028218"/>
              <a:gd name="connsiteY6" fmla="*/ 3823589 h 6198068"/>
              <a:gd name="connsiteX7" fmla="*/ 1181786 w 6028218"/>
              <a:gd name="connsiteY7" fmla="*/ 6001307 h 6198068"/>
              <a:gd name="connsiteX8" fmla="*/ 1360615 w 6028218"/>
              <a:gd name="connsiteY8" fmla="*/ 6198068 h 6198068"/>
              <a:gd name="connsiteX9" fmla="*/ 829992 w 6028218"/>
              <a:gd name="connsiteY9" fmla="*/ 6198068 h 6198068"/>
              <a:gd name="connsiteX10" fmla="*/ 653009 w 6028218"/>
              <a:gd name="connsiteY10" fmla="*/ 5961393 h 6198068"/>
              <a:gd name="connsiteX11" fmla="*/ 0 w 6028218"/>
              <a:gd name="connsiteY11" fmla="*/ 3823588 h 6198068"/>
              <a:gd name="connsiteX12" fmla="*/ 3823588 w 6028218"/>
              <a:gd name="connsiteY12" fmla="*/ 0 h 61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8218" h="6198068">
                <a:moveTo>
                  <a:pt x="3823588" y="0"/>
                </a:moveTo>
                <a:cubicBezTo>
                  <a:pt x="4615479" y="0"/>
                  <a:pt x="5351144" y="240733"/>
                  <a:pt x="5961393" y="653009"/>
                </a:cubicBezTo>
                <a:lnTo>
                  <a:pt x="6028218" y="702980"/>
                </a:lnTo>
                <a:lnTo>
                  <a:pt x="6028218" y="1206244"/>
                </a:lnTo>
                <a:lnTo>
                  <a:pt x="6001306" y="1181785"/>
                </a:lnTo>
                <a:cubicBezTo>
                  <a:pt x="5409509" y="693391"/>
                  <a:pt x="4650811" y="400005"/>
                  <a:pt x="3823589" y="400005"/>
                </a:cubicBezTo>
                <a:cubicBezTo>
                  <a:pt x="1932796" y="400005"/>
                  <a:pt x="400005" y="1932796"/>
                  <a:pt x="400005" y="3823589"/>
                </a:cubicBezTo>
                <a:cubicBezTo>
                  <a:pt x="400005" y="4650812"/>
                  <a:pt x="693391" y="5409510"/>
                  <a:pt x="1181786" y="6001307"/>
                </a:cubicBezTo>
                <a:lnTo>
                  <a:pt x="1360615" y="6198068"/>
                </a:lnTo>
                <a:lnTo>
                  <a:pt x="829992" y="6198068"/>
                </a:lnTo>
                <a:lnTo>
                  <a:pt x="653009" y="5961393"/>
                </a:lnTo>
                <a:cubicBezTo>
                  <a:pt x="240733" y="5351144"/>
                  <a:pt x="0" y="4615480"/>
                  <a:pt x="0" y="3823588"/>
                </a:cubicBezTo>
                <a:cubicBezTo>
                  <a:pt x="0" y="1711879"/>
                  <a:pt x="1711879" y="0"/>
                  <a:pt x="38235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Immagine 8" descr="Immagine che contiene bicicletta, aria, trasporto&#10;&#10;Descrizione generata automaticamente">
            <a:extLst>
              <a:ext uri="{FF2B5EF4-FFF2-40B4-BE49-F238E27FC236}">
                <a16:creationId xmlns:a16="http://schemas.microsoft.com/office/drawing/2014/main" id="{0A40FB3D-1F80-2249-9ED7-A76D648C5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7" r="-3" b="-3"/>
          <a:stretch/>
        </p:blipFill>
        <p:spPr>
          <a:xfrm>
            <a:off x="6654543" y="1152225"/>
            <a:ext cx="5535932" cy="5705781"/>
          </a:xfrm>
          <a:custGeom>
            <a:avLst/>
            <a:gdLst/>
            <a:ahLst/>
            <a:cxnLst/>
            <a:rect l="l" t="t" r="r" b="b"/>
            <a:pathLst>
              <a:path w="5535932" h="5705781">
                <a:moveTo>
                  <a:pt x="3331301" y="0"/>
                </a:moveTo>
                <a:cubicBezTo>
                  <a:pt x="4136225" y="0"/>
                  <a:pt x="4874473" y="285478"/>
                  <a:pt x="5450318" y="760707"/>
                </a:cubicBezTo>
                <a:lnTo>
                  <a:pt x="5535932" y="838519"/>
                </a:lnTo>
                <a:lnTo>
                  <a:pt x="5535932" y="5705781"/>
                </a:lnTo>
                <a:lnTo>
                  <a:pt x="996505" y="5705781"/>
                </a:lnTo>
                <a:lnTo>
                  <a:pt x="975716" y="5686887"/>
                </a:lnTo>
                <a:cubicBezTo>
                  <a:pt x="372869" y="5084040"/>
                  <a:pt x="0" y="4251215"/>
                  <a:pt x="0" y="3331301"/>
                </a:cubicBezTo>
                <a:cubicBezTo>
                  <a:pt x="0" y="1491474"/>
                  <a:pt x="1491474" y="0"/>
                  <a:pt x="3331301" y="0"/>
                </a:cubicBezTo>
                <a:close/>
              </a:path>
            </a:pathLst>
          </a:cu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C7762D-400E-3545-9F95-02D2E5C46C4F}"/>
              </a:ext>
            </a:extLst>
          </p:cNvPr>
          <p:cNvSpPr txBox="1"/>
          <p:nvPr/>
        </p:nvSpPr>
        <p:spPr>
          <a:xfrm>
            <a:off x="1050035" y="3243285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dirty="0"/>
              <a:t>Di Elia (4C 2021) </a:t>
            </a:r>
          </a:p>
        </p:txBody>
      </p:sp>
    </p:spTree>
    <p:extLst>
      <p:ext uri="{BB962C8B-B14F-4D97-AF65-F5344CB8AC3E}">
        <p14:creationId xmlns:p14="http://schemas.microsoft.com/office/powerpoint/2010/main" val="112213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3">
            <a:extLst>
              <a:ext uri="{FF2B5EF4-FFF2-40B4-BE49-F238E27FC236}">
                <a16:creationId xmlns:a16="http://schemas.microsoft.com/office/drawing/2014/main" id="{D5D3575F-6BD1-4889-A240-1A683CAA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5">
            <a:extLst>
              <a:ext uri="{FF2B5EF4-FFF2-40B4-BE49-F238E27FC236}">
                <a16:creationId xmlns:a16="http://schemas.microsoft.com/office/drawing/2014/main" id="{E037193D-F8C4-4234-A7D1-A24AD3AC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F450CAB3-089A-49FB-8B72-B3ABD5A4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39">
            <a:extLst>
              <a:ext uri="{FF2B5EF4-FFF2-40B4-BE49-F238E27FC236}">
                <a16:creationId xmlns:a16="http://schemas.microsoft.com/office/drawing/2014/main" id="{F510F87B-4C36-4922-9DFC-5373F6D6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0" name="Oval 40">
              <a:extLst>
                <a:ext uri="{FF2B5EF4-FFF2-40B4-BE49-F238E27FC236}">
                  <a16:creationId xmlns:a16="http://schemas.microsoft.com/office/drawing/2014/main" id="{2F4E2F9E-4DA4-4F83-9136-4D04AE769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1" name="Oval 41">
              <a:extLst>
                <a:ext uri="{FF2B5EF4-FFF2-40B4-BE49-F238E27FC236}">
                  <a16:creationId xmlns:a16="http://schemas.microsoft.com/office/drawing/2014/main" id="{61C5CFE5-AF0C-48ED-AB2C-40E04574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2" name="Rectangle 43">
            <a:extLst>
              <a:ext uri="{FF2B5EF4-FFF2-40B4-BE49-F238E27FC236}">
                <a16:creationId xmlns:a16="http://schemas.microsoft.com/office/drawing/2014/main" id="{3B97473C-609B-4B4F-9F47-DAC2C7E9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B9EF2F-4C23-A741-A4B5-012982D6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4" y="4612943"/>
            <a:ext cx="6670626" cy="143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Utilizzata dove?</a:t>
            </a:r>
          </a:p>
        </p:txBody>
      </p:sp>
      <p:sp>
        <p:nvSpPr>
          <p:cNvPr id="63" name="Freeform: Shape 45">
            <a:extLst>
              <a:ext uri="{FF2B5EF4-FFF2-40B4-BE49-F238E27FC236}">
                <a16:creationId xmlns:a16="http://schemas.microsoft.com/office/drawing/2014/main" id="{477E8FFE-728F-4F2D-B22F-AFF3FAA7F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9"/>
            <a:ext cx="4105727" cy="6223014"/>
          </a:xfrm>
          <a:custGeom>
            <a:avLst/>
            <a:gdLst>
              <a:gd name="connsiteX0" fmla="*/ 994219 w 4105727"/>
              <a:gd name="connsiteY0" fmla="*/ 350045 h 6223014"/>
              <a:gd name="connsiteX1" fmla="*/ 3755683 w 4105727"/>
              <a:gd name="connsiteY1" fmla="*/ 3111507 h 6223014"/>
              <a:gd name="connsiteX2" fmla="*/ 994219 w 4105727"/>
              <a:gd name="connsiteY2" fmla="*/ 5872970 h 6223014"/>
              <a:gd name="connsiteX3" fmla="*/ 173044 w 4105727"/>
              <a:gd name="connsiteY3" fmla="*/ 5748820 h 6223014"/>
              <a:gd name="connsiteX4" fmla="*/ 0 w 4105727"/>
              <a:gd name="connsiteY4" fmla="*/ 5685485 h 6223014"/>
              <a:gd name="connsiteX5" fmla="*/ 0 w 4105727"/>
              <a:gd name="connsiteY5" fmla="*/ 537529 h 6223014"/>
              <a:gd name="connsiteX6" fmla="*/ 173044 w 4105727"/>
              <a:gd name="connsiteY6" fmla="*/ 474195 h 6223014"/>
              <a:gd name="connsiteX7" fmla="*/ 994219 w 4105727"/>
              <a:gd name="connsiteY7" fmla="*/ 350045 h 6223014"/>
              <a:gd name="connsiteX8" fmla="*/ 994219 w 4105727"/>
              <a:gd name="connsiteY8" fmla="*/ 0 h 6223014"/>
              <a:gd name="connsiteX9" fmla="*/ 4105727 w 4105727"/>
              <a:gd name="connsiteY9" fmla="*/ 3111507 h 6223014"/>
              <a:gd name="connsiteX10" fmla="*/ 994219 w 4105727"/>
              <a:gd name="connsiteY10" fmla="*/ 6223014 h 6223014"/>
              <a:gd name="connsiteX11" fmla="*/ 68952 w 4105727"/>
              <a:gd name="connsiteY11" fmla="*/ 6083127 h 6223014"/>
              <a:gd name="connsiteX12" fmla="*/ 0 w 4105727"/>
              <a:gd name="connsiteY12" fmla="*/ 6057891 h 6223014"/>
              <a:gd name="connsiteX13" fmla="*/ 0 w 4105727"/>
              <a:gd name="connsiteY13" fmla="*/ 5768241 h 6223014"/>
              <a:gd name="connsiteX14" fmla="*/ 149913 w 4105727"/>
              <a:gd name="connsiteY14" fmla="*/ 5823110 h 6223014"/>
              <a:gd name="connsiteX15" fmla="*/ 994219 w 4105727"/>
              <a:gd name="connsiteY15" fmla="*/ 5950757 h 6223014"/>
              <a:gd name="connsiteX16" fmla="*/ 3833470 w 4105727"/>
              <a:gd name="connsiteY16" fmla="*/ 3111507 h 6223014"/>
              <a:gd name="connsiteX17" fmla="*/ 994219 w 4105727"/>
              <a:gd name="connsiteY17" fmla="*/ 272257 h 6223014"/>
              <a:gd name="connsiteX18" fmla="*/ 149913 w 4105727"/>
              <a:gd name="connsiteY18" fmla="*/ 399904 h 6223014"/>
              <a:gd name="connsiteX19" fmla="*/ 0 w 4105727"/>
              <a:gd name="connsiteY19" fmla="*/ 454773 h 6223014"/>
              <a:gd name="connsiteX20" fmla="*/ 0 w 4105727"/>
              <a:gd name="connsiteY20" fmla="*/ 165124 h 6223014"/>
              <a:gd name="connsiteX21" fmla="*/ 68952 w 4105727"/>
              <a:gd name="connsiteY21" fmla="*/ 139887 h 6223014"/>
              <a:gd name="connsiteX22" fmla="*/ 994219 w 4105727"/>
              <a:gd name="connsiteY22" fmla="*/ 0 h 62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5727" h="6223014">
                <a:moveTo>
                  <a:pt x="994219" y="350045"/>
                </a:moveTo>
                <a:cubicBezTo>
                  <a:pt x="2519334" y="350045"/>
                  <a:pt x="3755683" y="1586393"/>
                  <a:pt x="3755683" y="3111507"/>
                </a:cubicBezTo>
                <a:cubicBezTo>
                  <a:pt x="3755683" y="4636621"/>
                  <a:pt x="2519334" y="5872970"/>
                  <a:pt x="994219" y="5872970"/>
                </a:cubicBezTo>
                <a:cubicBezTo>
                  <a:pt x="708260" y="5872970"/>
                  <a:pt x="432453" y="5829504"/>
                  <a:pt x="173044" y="5748820"/>
                </a:cubicBezTo>
                <a:lnTo>
                  <a:pt x="0" y="5685485"/>
                </a:lnTo>
                <a:lnTo>
                  <a:pt x="0" y="537529"/>
                </a:lnTo>
                <a:lnTo>
                  <a:pt x="173044" y="474195"/>
                </a:lnTo>
                <a:cubicBezTo>
                  <a:pt x="432453" y="393510"/>
                  <a:pt x="708260" y="350045"/>
                  <a:pt x="994219" y="350045"/>
                </a:cubicBezTo>
                <a:close/>
                <a:moveTo>
                  <a:pt x="994219" y="0"/>
                </a:moveTo>
                <a:cubicBezTo>
                  <a:pt x="2712658" y="0"/>
                  <a:pt x="4105727" y="1393069"/>
                  <a:pt x="4105727" y="3111507"/>
                </a:cubicBezTo>
                <a:cubicBezTo>
                  <a:pt x="4105727" y="4829945"/>
                  <a:pt x="2712658" y="6223014"/>
                  <a:pt x="994219" y="6223014"/>
                </a:cubicBezTo>
                <a:cubicBezTo>
                  <a:pt x="672012" y="6223014"/>
                  <a:pt x="361243" y="6174039"/>
                  <a:pt x="68952" y="6083127"/>
                </a:cubicBezTo>
                <a:lnTo>
                  <a:pt x="0" y="6057891"/>
                </a:lnTo>
                <a:lnTo>
                  <a:pt x="0" y="5768241"/>
                </a:lnTo>
                <a:lnTo>
                  <a:pt x="149913" y="5823110"/>
                </a:lnTo>
                <a:cubicBezTo>
                  <a:pt x="416629" y="5906067"/>
                  <a:pt x="700205" y="5950757"/>
                  <a:pt x="994219" y="5950757"/>
                </a:cubicBezTo>
                <a:cubicBezTo>
                  <a:pt x="2562294" y="5950757"/>
                  <a:pt x="3833470" y="4679581"/>
                  <a:pt x="3833470" y="3111507"/>
                </a:cubicBezTo>
                <a:cubicBezTo>
                  <a:pt x="3833470" y="1543433"/>
                  <a:pt x="2562294" y="272257"/>
                  <a:pt x="994219" y="272257"/>
                </a:cubicBezTo>
                <a:cubicBezTo>
                  <a:pt x="700205" y="272257"/>
                  <a:pt x="416629" y="316947"/>
                  <a:pt x="149913" y="399904"/>
                </a:cubicBezTo>
                <a:lnTo>
                  <a:pt x="0" y="454773"/>
                </a:lnTo>
                <a:lnTo>
                  <a:pt x="0" y="165124"/>
                </a:lnTo>
                <a:lnTo>
                  <a:pt x="68952" y="139887"/>
                </a:lnTo>
                <a:cubicBezTo>
                  <a:pt x="361243" y="48975"/>
                  <a:pt x="672012" y="0"/>
                  <a:pt x="99421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4" name="Freeform: Shape 47">
            <a:extLst>
              <a:ext uri="{FF2B5EF4-FFF2-40B4-BE49-F238E27FC236}">
                <a16:creationId xmlns:a16="http://schemas.microsoft.com/office/drawing/2014/main" id="{C245B049-511D-4F0F-8AAB-633C26358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7896" y="-4371"/>
            <a:ext cx="3577454" cy="3208363"/>
          </a:xfrm>
          <a:custGeom>
            <a:avLst/>
            <a:gdLst>
              <a:gd name="connsiteX0" fmla="*/ 1081320 w 3577454"/>
              <a:gd name="connsiteY0" fmla="*/ 0 h 3208363"/>
              <a:gd name="connsiteX1" fmla="*/ 2496135 w 3577454"/>
              <a:gd name="connsiteY1" fmla="*/ 0 h 3208363"/>
              <a:gd name="connsiteX2" fmla="*/ 2545422 w 3577454"/>
              <a:gd name="connsiteY2" fmla="*/ 23743 h 3208363"/>
              <a:gd name="connsiteX3" fmla="*/ 3376222 w 3577454"/>
              <a:gd name="connsiteY3" fmla="*/ 1419636 h 3208363"/>
              <a:gd name="connsiteX4" fmla="*/ 1788728 w 3577454"/>
              <a:gd name="connsiteY4" fmla="*/ 3007131 h 3208363"/>
              <a:gd name="connsiteX5" fmla="*/ 201233 w 3577454"/>
              <a:gd name="connsiteY5" fmla="*/ 1419636 h 3208363"/>
              <a:gd name="connsiteX6" fmla="*/ 1032033 w 3577454"/>
              <a:gd name="connsiteY6" fmla="*/ 23743 h 3208363"/>
              <a:gd name="connsiteX7" fmla="*/ 703576 w 3577454"/>
              <a:gd name="connsiteY7" fmla="*/ 0 h 3208363"/>
              <a:gd name="connsiteX8" fmla="*/ 985076 w 3577454"/>
              <a:gd name="connsiteY8" fmla="*/ 0 h 3208363"/>
              <a:gd name="connsiteX9" fmla="*/ 876141 w 3577454"/>
              <a:gd name="connsiteY9" fmla="*/ 66179 h 3208363"/>
              <a:gd name="connsiteX10" fmla="*/ 156514 w 3577454"/>
              <a:gd name="connsiteY10" fmla="*/ 1419636 h 3208363"/>
              <a:gd name="connsiteX11" fmla="*/ 1788728 w 3577454"/>
              <a:gd name="connsiteY11" fmla="*/ 3051850 h 3208363"/>
              <a:gd name="connsiteX12" fmla="*/ 3420941 w 3577454"/>
              <a:gd name="connsiteY12" fmla="*/ 1419636 h 3208363"/>
              <a:gd name="connsiteX13" fmla="*/ 2701313 w 3577454"/>
              <a:gd name="connsiteY13" fmla="*/ 66179 h 3208363"/>
              <a:gd name="connsiteX14" fmla="*/ 2592379 w 3577454"/>
              <a:gd name="connsiteY14" fmla="*/ 0 h 3208363"/>
              <a:gd name="connsiteX15" fmla="*/ 2873879 w 3577454"/>
              <a:gd name="connsiteY15" fmla="*/ 0 h 3208363"/>
              <a:gd name="connsiteX16" fmla="*/ 2926524 w 3577454"/>
              <a:gd name="connsiteY16" fmla="*/ 39367 h 3208363"/>
              <a:gd name="connsiteX17" fmla="*/ 3577454 w 3577454"/>
              <a:gd name="connsiteY17" fmla="*/ 1419636 h 3208363"/>
              <a:gd name="connsiteX18" fmla="*/ 1788728 w 3577454"/>
              <a:gd name="connsiteY18" fmla="*/ 3208363 h 3208363"/>
              <a:gd name="connsiteX19" fmla="*/ 0 w 3577454"/>
              <a:gd name="connsiteY19" fmla="*/ 1419636 h 3208363"/>
              <a:gd name="connsiteX20" fmla="*/ 650931 w 3577454"/>
              <a:gd name="connsiteY20" fmla="*/ 39367 h 32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7454" h="3208363">
                <a:moveTo>
                  <a:pt x="1081320" y="0"/>
                </a:moveTo>
                <a:lnTo>
                  <a:pt x="2496135" y="0"/>
                </a:lnTo>
                <a:lnTo>
                  <a:pt x="2545422" y="23743"/>
                </a:lnTo>
                <a:cubicBezTo>
                  <a:pt x="3040284" y="292568"/>
                  <a:pt x="3376222" y="816871"/>
                  <a:pt x="3376222" y="1419636"/>
                </a:cubicBezTo>
                <a:cubicBezTo>
                  <a:pt x="3376222" y="2296386"/>
                  <a:pt x="2665477" y="3007131"/>
                  <a:pt x="1788728" y="3007131"/>
                </a:cubicBezTo>
                <a:cubicBezTo>
                  <a:pt x="911978" y="3007131"/>
                  <a:pt x="201233" y="2296386"/>
                  <a:pt x="201233" y="1419636"/>
                </a:cubicBezTo>
                <a:cubicBezTo>
                  <a:pt x="201233" y="816871"/>
                  <a:pt x="537171" y="292568"/>
                  <a:pt x="1032033" y="23743"/>
                </a:cubicBezTo>
                <a:close/>
                <a:moveTo>
                  <a:pt x="703576" y="0"/>
                </a:moveTo>
                <a:lnTo>
                  <a:pt x="985076" y="0"/>
                </a:lnTo>
                <a:lnTo>
                  <a:pt x="876141" y="66179"/>
                </a:lnTo>
                <a:cubicBezTo>
                  <a:pt x="441970" y="359500"/>
                  <a:pt x="156514" y="856232"/>
                  <a:pt x="156514" y="1419636"/>
                </a:cubicBezTo>
                <a:cubicBezTo>
                  <a:pt x="156514" y="2321082"/>
                  <a:pt x="887281" y="3051850"/>
                  <a:pt x="1788728" y="3051850"/>
                </a:cubicBezTo>
                <a:cubicBezTo>
                  <a:pt x="2690174" y="3051850"/>
                  <a:pt x="3420941" y="2321082"/>
                  <a:pt x="3420941" y="1419636"/>
                </a:cubicBezTo>
                <a:cubicBezTo>
                  <a:pt x="3420941" y="856232"/>
                  <a:pt x="3135485" y="359500"/>
                  <a:pt x="2701313" y="66179"/>
                </a:cubicBezTo>
                <a:lnTo>
                  <a:pt x="2592379" y="0"/>
                </a:lnTo>
                <a:lnTo>
                  <a:pt x="2873879" y="0"/>
                </a:lnTo>
                <a:lnTo>
                  <a:pt x="2926524" y="39367"/>
                </a:lnTo>
                <a:cubicBezTo>
                  <a:pt x="3324064" y="367446"/>
                  <a:pt x="3577454" y="863950"/>
                  <a:pt x="3577454" y="1419636"/>
                </a:cubicBezTo>
                <a:cubicBezTo>
                  <a:pt x="3577454" y="2407523"/>
                  <a:pt x="2776614" y="3208363"/>
                  <a:pt x="1788728" y="3208363"/>
                </a:cubicBezTo>
                <a:cubicBezTo>
                  <a:pt x="800841" y="3208363"/>
                  <a:pt x="0" y="2407523"/>
                  <a:pt x="0" y="1419636"/>
                </a:cubicBezTo>
                <a:cubicBezTo>
                  <a:pt x="0" y="863950"/>
                  <a:pt x="253391" y="367446"/>
                  <a:pt x="650931" y="3936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5" name="Freeform: Shape 49">
            <a:extLst>
              <a:ext uri="{FF2B5EF4-FFF2-40B4-BE49-F238E27FC236}">
                <a16:creationId xmlns:a16="http://schemas.microsoft.com/office/drawing/2014/main" id="{E76E72E8-424D-4B67-810C-DDB394E8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776" y="0"/>
            <a:ext cx="3393224" cy="4146157"/>
          </a:xfrm>
          <a:custGeom>
            <a:avLst/>
            <a:gdLst>
              <a:gd name="connsiteX0" fmla="*/ 883481 w 3393224"/>
              <a:gd name="connsiteY0" fmla="*/ 0 h 4146157"/>
              <a:gd name="connsiteX1" fmla="*/ 3393224 w 3393224"/>
              <a:gd name="connsiteY1" fmla="*/ 0 h 4146157"/>
              <a:gd name="connsiteX2" fmla="*/ 3393224 w 3393224"/>
              <a:gd name="connsiteY2" fmla="*/ 3712747 h 4146157"/>
              <a:gd name="connsiteX3" fmla="*/ 3294368 w 3393224"/>
              <a:gd name="connsiteY3" fmla="*/ 3748929 h 4146157"/>
              <a:gd name="connsiteX4" fmla="*/ 2606478 w 3393224"/>
              <a:gd name="connsiteY4" fmla="*/ 3852928 h 4146157"/>
              <a:gd name="connsiteX5" fmla="*/ 293229 w 3393224"/>
              <a:gd name="connsiteY5" fmla="*/ 1539679 h 4146157"/>
              <a:gd name="connsiteX6" fmla="*/ 821462 w 3393224"/>
              <a:gd name="connsiteY6" fmla="*/ 68238 h 4146157"/>
              <a:gd name="connsiteX7" fmla="*/ 506742 w 3393224"/>
              <a:gd name="connsiteY7" fmla="*/ 0 h 4146157"/>
              <a:gd name="connsiteX8" fmla="*/ 795528 w 3393224"/>
              <a:gd name="connsiteY8" fmla="*/ 0 h 4146157"/>
              <a:gd name="connsiteX9" fmla="*/ 771181 w 3393224"/>
              <a:gd name="connsiteY9" fmla="*/ 26789 h 4146157"/>
              <a:gd name="connsiteX10" fmla="*/ 228067 w 3393224"/>
              <a:gd name="connsiteY10" fmla="*/ 1539679 h 4146157"/>
              <a:gd name="connsiteX11" fmla="*/ 2606478 w 3393224"/>
              <a:gd name="connsiteY11" fmla="*/ 3918090 h 4146157"/>
              <a:gd name="connsiteX12" fmla="*/ 3313745 w 3393224"/>
              <a:gd name="connsiteY12" fmla="*/ 3811162 h 4146157"/>
              <a:gd name="connsiteX13" fmla="*/ 3393224 w 3393224"/>
              <a:gd name="connsiteY13" fmla="*/ 3782072 h 4146157"/>
              <a:gd name="connsiteX14" fmla="*/ 3393224 w 3393224"/>
              <a:gd name="connsiteY14" fmla="*/ 4024708 h 4146157"/>
              <a:gd name="connsiteX15" fmla="*/ 3381565 w 3393224"/>
              <a:gd name="connsiteY15" fmla="*/ 4028975 h 4146157"/>
              <a:gd name="connsiteX16" fmla="*/ 2606478 w 3393224"/>
              <a:gd name="connsiteY16" fmla="*/ 4146157 h 4146157"/>
              <a:gd name="connsiteX17" fmla="*/ 0 w 3393224"/>
              <a:gd name="connsiteY17" fmla="*/ 1539679 h 4146157"/>
              <a:gd name="connsiteX18" fmla="*/ 445146 w 3393224"/>
              <a:gd name="connsiteY18" fmla="*/ 82372 h 4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3224" h="4146157">
                <a:moveTo>
                  <a:pt x="883481" y="0"/>
                </a:moveTo>
                <a:lnTo>
                  <a:pt x="3393224" y="0"/>
                </a:lnTo>
                <a:lnTo>
                  <a:pt x="3393224" y="3712747"/>
                </a:lnTo>
                <a:lnTo>
                  <a:pt x="3294368" y="3748929"/>
                </a:lnTo>
                <a:cubicBezTo>
                  <a:pt x="3077063" y="3816518"/>
                  <a:pt x="2846023" y="3852928"/>
                  <a:pt x="2606478" y="3852928"/>
                </a:cubicBezTo>
                <a:cubicBezTo>
                  <a:pt x="1328905" y="3852928"/>
                  <a:pt x="293229" y="2817252"/>
                  <a:pt x="293229" y="1539679"/>
                </a:cubicBezTo>
                <a:cubicBezTo>
                  <a:pt x="293229" y="980741"/>
                  <a:pt x="491464" y="468103"/>
                  <a:pt x="821462" y="68238"/>
                </a:cubicBezTo>
                <a:close/>
                <a:moveTo>
                  <a:pt x="506742" y="0"/>
                </a:moveTo>
                <a:lnTo>
                  <a:pt x="795528" y="0"/>
                </a:lnTo>
                <a:lnTo>
                  <a:pt x="771181" y="26789"/>
                </a:lnTo>
                <a:cubicBezTo>
                  <a:pt x="431886" y="437919"/>
                  <a:pt x="228067" y="964997"/>
                  <a:pt x="228067" y="1539679"/>
                </a:cubicBezTo>
                <a:cubicBezTo>
                  <a:pt x="228067" y="2853239"/>
                  <a:pt x="1292918" y="3918090"/>
                  <a:pt x="2606478" y="3918090"/>
                </a:cubicBezTo>
                <a:cubicBezTo>
                  <a:pt x="2852771" y="3918090"/>
                  <a:pt x="3090319" y="3880654"/>
                  <a:pt x="3313745" y="3811162"/>
                </a:cubicBezTo>
                <a:lnTo>
                  <a:pt x="3393224" y="3782072"/>
                </a:lnTo>
                <a:lnTo>
                  <a:pt x="3393224" y="4024708"/>
                </a:lnTo>
                <a:lnTo>
                  <a:pt x="3381565" y="4028975"/>
                </a:lnTo>
                <a:cubicBezTo>
                  <a:pt x="3136715" y="4105131"/>
                  <a:pt x="2876388" y="4146157"/>
                  <a:pt x="2606478" y="4146157"/>
                </a:cubicBezTo>
                <a:cubicBezTo>
                  <a:pt x="1166960" y="4146157"/>
                  <a:pt x="0" y="2979197"/>
                  <a:pt x="0" y="1539679"/>
                </a:cubicBezTo>
                <a:cubicBezTo>
                  <a:pt x="0" y="999860"/>
                  <a:pt x="164104" y="498369"/>
                  <a:pt x="445146" y="823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03708A-4064-5844-B6B7-A3E00DC47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7" y="2185985"/>
            <a:ext cx="3125443" cy="23440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552F04-0E8C-7043-B2D9-8C114C24C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166" y="837030"/>
            <a:ext cx="2510355" cy="10198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CF1791-F589-CD4A-AAEB-E241D15D8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9215" y="805308"/>
            <a:ext cx="2466688" cy="1641468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1AAF32B-F0A8-4668-8829-6D641C57A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50379EB-6042-49D7-B4CF-2500A970D1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6" name="Oval 53">
              <a:extLst>
                <a:ext uri="{FF2B5EF4-FFF2-40B4-BE49-F238E27FC236}">
                  <a16:creationId xmlns:a16="http://schemas.microsoft.com/office/drawing/2014/main" id="{15346808-011F-4696-A0E8-05A715125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90400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6" name="Rectangle 1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FE841-31FB-0C45-9F1D-B7854833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componenti</a:t>
            </a: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1" name="Oval 2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2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0D149E12-D932-E64E-A135-5C97FE2D1E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7" r="1603" b="2"/>
          <a:stretch/>
        </p:blipFill>
        <p:spPr>
          <a:xfrm>
            <a:off x="766136" y="1346946"/>
            <a:ext cx="6919363" cy="43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9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BF2B4-7841-3D4A-9CC4-9D16B011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COMPONENTI…. LA LORO IMPORTANZA</a:t>
            </a:r>
          </a:p>
        </p:txBody>
      </p:sp>
      <p:pic>
        <p:nvPicPr>
          <p:cNvPr id="1026" name="Picture 2" descr="Sella bici, i migliori modelli in vendita su Amazon - consigli.it">
            <a:hlinkClick r:id="rId2"/>
            <a:extLst>
              <a:ext uri="{FF2B5EF4-FFF2-40B4-BE49-F238E27FC236}">
                <a16:creationId xmlns:a16="http://schemas.microsoft.com/office/drawing/2014/main" id="{1B58E2BE-4F46-5B40-906D-715595A7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14" y="2621606"/>
            <a:ext cx="4274270" cy="28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605888C-8C42-354E-8842-7C494D1158F4}"/>
              </a:ext>
            </a:extLst>
          </p:cNvPr>
          <p:cNvSpPr/>
          <p:nvPr/>
        </p:nvSpPr>
        <p:spPr>
          <a:xfrm>
            <a:off x="4182262" y="6004036"/>
            <a:ext cx="3507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dirty="0"/>
              <a:t>https://youtu.be/3PbfyS3moTQ</a:t>
            </a:r>
          </a:p>
        </p:txBody>
      </p:sp>
    </p:spTree>
    <p:extLst>
      <p:ext uri="{BB962C8B-B14F-4D97-AF65-F5344CB8AC3E}">
        <p14:creationId xmlns:p14="http://schemas.microsoft.com/office/powerpoint/2010/main" val="282598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4B199-7A0E-5044-A9E7-98AC155E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/>
              <a:t>Marche</a:t>
            </a:r>
            <a:br>
              <a:rPr lang="it-CH" dirty="0"/>
            </a:br>
            <a:r>
              <a:rPr lang="it-CH" sz="2800" dirty="0"/>
              <a:t>le mie preferite... </a:t>
            </a:r>
            <a:endParaRPr lang="it-CH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7345B3-B939-B242-8945-969A7F0C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33" y="2187288"/>
            <a:ext cx="2133600" cy="2857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29E9DF-14B1-0C41-A85E-7BCE4D6A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939" y="3928090"/>
            <a:ext cx="1765300" cy="1143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CAC771D-AD2F-2D4E-A457-E2318FDA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588" y="2358412"/>
            <a:ext cx="1422400" cy="14224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EF02D57-EA26-424A-9F58-9F2F87DEB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018" y="4477601"/>
            <a:ext cx="1897148" cy="18971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4872EF-6853-DC4F-8793-44CBC8482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723" y="1264332"/>
            <a:ext cx="2298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607E16-80ED-2046-A52A-52D0CCAD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05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it-CH" dirty="0"/>
              <a:t>Io e la bici</a:t>
            </a:r>
          </a:p>
        </p:txBody>
      </p:sp>
      <p:pic>
        <p:nvPicPr>
          <p:cNvPr id="6" name="Immagine 5" descr="Immagine che contiene bicicletta, trasporto&#10;&#10;Descrizione generata automaticamente">
            <a:extLst>
              <a:ext uri="{FF2B5EF4-FFF2-40B4-BE49-F238E27FC236}">
                <a16:creationId xmlns:a16="http://schemas.microsoft.com/office/drawing/2014/main" id="{21DE5EB0-27C7-7C41-AE99-C392BE0936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57" b="12609"/>
          <a:stretch/>
        </p:blipFill>
        <p:spPr>
          <a:xfrm>
            <a:off x="1011265" y="974212"/>
            <a:ext cx="3192298" cy="2245271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3F8A265-8705-634A-96F2-F4D2CA198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295" y="1143360"/>
            <a:ext cx="3204999" cy="19069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15BF9F-C7FF-034F-B73B-8B642FEB1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521" y="564542"/>
            <a:ext cx="3064611" cy="30646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82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46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48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50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52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Rectangle 56">
            <a:extLst>
              <a:ext uri="{FF2B5EF4-FFF2-40B4-BE49-F238E27FC236}">
                <a16:creationId xmlns:a16="http://schemas.microsoft.com/office/drawing/2014/main" id="{0459C7A8-9F3A-4BFD-AB69-3F23A8D9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Rectangle 58">
            <a:extLst>
              <a:ext uri="{FF2B5EF4-FFF2-40B4-BE49-F238E27FC236}">
                <a16:creationId xmlns:a16="http://schemas.microsoft.com/office/drawing/2014/main" id="{7C0FA09C-1B86-4BC1-8793-3DC3ECCC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C6F123-E600-0E45-B5E6-577B48FD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Due sportivi</a:t>
            </a:r>
          </a:p>
        </p:txBody>
      </p:sp>
      <p:pic>
        <p:nvPicPr>
          <p:cNvPr id="8" name="Immagine 7" descr="Immagine che contiene strada, esterni, cavalcando, sport&#10;&#10;Descrizione generata automaticamente">
            <a:extLst>
              <a:ext uri="{FF2B5EF4-FFF2-40B4-BE49-F238E27FC236}">
                <a16:creationId xmlns:a16="http://schemas.microsoft.com/office/drawing/2014/main" id="{59028A23-4A52-B54E-B29E-5F006DB56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19" r="-4" b="2848"/>
          <a:stretch/>
        </p:blipFill>
        <p:spPr>
          <a:xfrm>
            <a:off x="1165615" y="474800"/>
            <a:ext cx="3846010" cy="3451003"/>
          </a:xfrm>
          <a:prstGeom prst="rect">
            <a:avLst/>
          </a:prstGeom>
        </p:spPr>
      </p:pic>
      <p:pic>
        <p:nvPicPr>
          <p:cNvPr id="17" name="Immagine 16" descr="Immagine che contiene esterni, albero, erba, terra&#10;&#10;Descrizione generata automaticamente">
            <a:extLst>
              <a:ext uri="{FF2B5EF4-FFF2-40B4-BE49-F238E27FC236}">
                <a16:creationId xmlns:a16="http://schemas.microsoft.com/office/drawing/2014/main" id="{E69AA997-E91E-D24E-BB0B-C653FAFAB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228" y="738382"/>
            <a:ext cx="5221140" cy="2923838"/>
          </a:xfrm>
          <a:prstGeom prst="rect">
            <a:avLst/>
          </a:prstGeom>
        </p:spPr>
      </p:pic>
      <p:grpSp>
        <p:nvGrpSpPr>
          <p:cNvPr id="82" name="Group 60">
            <a:extLst>
              <a:ext uri="{FF2B5EF4-FFF2-40B4-BE49-F238E27FC236}">
                <a16:creationId xmlns:a16="http://schemas.microsoft.com/office/drawing/2014/main" id="{A560C308-AF88-4E6B-B601-74A5B889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C989C99-37FA-4068-B9DC-2E0199A2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7DA07CC-C857-4245-BE87-DBEDE8BC6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4D75B993-8D88-C84A-9CF6-9091A4A93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9687" y="4482688"/>
            <a:ext cx="1781065" cy="17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1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26790-33B9-3043-8678-C5F115D5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Curiosità, DI TUTTO UN PO’…. MUSICA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B7831-C3FE-FF4F-99C3-6DC6AB55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Numerose sono le canzoni che parlano della bicicletta.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Bicycle Race dei Queen l’abbiamo sentita all’inizio della mia presentazione.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Altre famose:</a:t>
            </a:r>
          </a:p>
          <a:p>
            <a:pPr marL="0" indent="0">
              <a:buNone/>
            </a:pPr>
            <a:r>
              <a:rPr lang="it-CH" dirty="0"/>
              <a:t>Gimondi e il Cannibale (Enrico Ruggeri)</a:t>
            </a:r>
          </a:p>
          <a:p>
            <a:pPr marL="0" indent="0">
              <a:buNone/>
            </a:pPr>
            <a:r>
              <a:rPr lang="it-CH" dirty="0"/>
              <a:t>Pedala (Frankie hi-nrg mc)</a:t>
            </a:r>
          </a:p>
          <a:p>
            <a:pPr marL="0" indent="0">
              <a:buNone/>
            </a:pPr>
            <a:r>
              <a:rPr lang="it-CH" dirty="0"/>
              <a:t>Il bandito e il Campione (Francesco de Gregori)</a:t>
            </a:r>
          </a:p>
          <a:p>
            <a:pPr marL="0" indent="0">
              <a:buNone/>
            </a:pPr>
            <a:r>
              <a:rPr lang="it-CH" dirty="0"/>
              <a:t>Bike (Pink Floyd)</a:t>
            </a:r>
          </a:p>
        </p:txBody>
      </p:sp>
    </p:spTree>
    <p:extLst>
      <p:ext uri="{BB962C8B-B14F-4D97-AF65-F5344CB8AC3E}">
        <p14:creationId xmlns:p14="http://schemas.microsoft.com/office/powerpoint/2010/main" val="386445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26790-33B9-3043-8678-C5F115D5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484632"/>
            <a:ext cx="11315700" cy="1609344"/>
          </a:xfrm>
        </p:spPr>
        <p:txBody>
          <a:bodyPr/>
          <a:lstStyle/>
          <a:p>
            <a:r>
              <a:rPr lang="it-CH" sz="4400" dirty="0"/>
              <a:t>Curiosità, DI TUTTO UN PO’… FRASI CELEBRI </a:t>
            </a:r>
            <a:r>
              <a:rPr lang="it-CH" sz="2000" dirty="0"/>
              <a:t>o meno celebri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B7831-C3FE-FF4F-99C3-6DC6AB55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1711842"/>
            <a:ext cx="11467480" cy="4460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CH" sz="1800" dirty="0"/>
              <a:t>«La vita è come andare in bicicletta. Per mantenere l’equilibrio devi muoverti» </a:t>
            </a:r>
          </a:p>
          <a:p>
            <a:pPr marL="0" indent="0">
              <a:buNone/>
            </a:pPr>
            <a:r>
              <a:rPr lang="it-CH" sz="1800" dirty="0"/>
              <a:t>   ALBERT EINSTEIN</a:t>
            </a:r>
          </a:p>
          <a:p>
            <a:pPr marL="0" indent="0">
              <a:buNone/>
            </a:pPr>
            <a:endParaRPr lang="it-CH" sz="1800" dirty="0"/>
          </a:p>
          <a:p>
            <a:pPr marL="0" indent="0">
              <a:buNone/>
            </a:pPr>
            <a:r>
              <a:rPr lang="it-CH" sz="1800" dirty="0"/>
              <a:t>«La fatica in montagna per me è poesia»</a:t>
            </a:r>
          </a:p>
          <a:p>
            <a:pPr marL="0" indent="0">
              <a:buNone/>
            </a:pPr>
            <a:r>
              <a:rPr lang="it-CH" sz="1800" dirty="0"/>
              <a:t>MARCO PANTANI</a:t>
            </a:r>
          </a:p>
          <a:p>
            <a:pPr marL="0" indent="0">
              <a:buNone/>
            </a:pPr>
            <a:endParaRPr lang="it-CH" sz="1800" dirty="0"/>
          </a:p>
          <a:p>
            <a:pPr marL="0" indent="0">
              <a:buNone/>
            </a:pPr>
            <a:r>
              <a:rPr lang="it-CH" sz="1800" dirty="0"/>
              <a:t>«Una volta imparato ad andare in bicicletta non si scorda più»</a:t>
            </a:r>
          </a:p>
          <a:p>
            <a:pPr marL="0" indent="0">
              <a:buNone/>
            </a:pPr>
            <a:r>
              <a:rPr lang="it-CH" sz="1800" dirty="0"/>
              <a:t>IGNOTO</a:t>
            </a:r>
          </a:p>
          <a:p>
            <a:pPr marL="0" indent="0">
              <a:buNone/>
            </a:pPr>
            <a:endParaRPr lang="it-CH" sz="1800" dirty="0"/>
          </a:p>
          <a:p>
            <a:pPr marL="0" indent="0">
              <a:buNone/>
            </a:pPr>
            <a:r>
              <a:rPr lang="it-CH" sz="1800" dirty="0"/>
              <a:t>«La libertà, la capacità di contare solamente sulle proprie gambe e la forza di volontà definiscono solo in parte quello che si prova ad essere dei ciclisti»</a:t>
            </a:r>
          </a:p>
          <a:p>
            <a:pPr marL="0" indent="0">
              <a:buNone/>
            </a:pPr>
            <a:r>
              <a:rPr lang="it-CH" sz="1800" dirty="0"/>
              <a:t>ELIA RIGAMONTI</a:t>
            </a:r>
          </a:p>
        </p:txBody>
      </p:sp>
    </p:spTree>
    <p:extLst>
      <p:ext uri="{BB962C8B-B14F-4D97-AF65-F5344CB8AC3E}">
        <p14:creationId xmlns:p14="http://schemas.microsoft.com/office/powerpoint/2010/main" val="66441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26790-33B9-3043-8678-C5F115D5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484632"/>
            <a:ext cx="11315700" cy="1609344"/>
          </a:xfrm>
        </p:spPr>
        <p:txBody>
          <a:bodyPr/>
          <a:lstStyle/>
          <a:p>
            <a:r>
              <a:rPr lang="it-CH" dirty="0"/>
              <a:t>Curiosità, DI TUTTO UN PO’… CINEMA / TV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B7831-C3FE-FF4F-99C3-6DC6AB55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05422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Film celebri:</a:t>
            </a:r>
          </a:p>
          <a:p>
            <a:pPr marL="0" indent="0">
              <a:buNone/>
            </a:pPr>
            <a:endParaRPr lang="it-CH" dirty="0"/>
          </a:p>
          <a:p>
            <a:pPr>
              <a:buFontTx/>
              <a:buChar char="-"/>
            </a:pPr>
            <a:r>
              <a:rPr lang="it-CH" dirty="0"/>
              <a:t>Ladri di biciclette</a:t>
            </a:r>
          </a:p>
          <a:p>
            <a:pPr>
              <a:buFontTx/>
              <a:buChar char="-"/>
            </a:pPr>
            <a:r>
              <a:rPr lang="it-CH" dirty="0"/>
              <a:t>La bicicletta verde</a:t>
            </a:r>
          </a:p>
          <a:p>
            <a:pPr>
              <a:buFontTx/>
              <a:buChar char="-"/>
            </a:pPr>
            <a:r>
              <a:rPr lang="it-CH" dirty="0"/>
              <a:t>Senza freni</a:t>
            </a:r>
          </a:p>
          <a:p>
            <a:pPr>
              <a:buFontTx/>
              <a:buChar char="-"/>
            </a:pPr>
            <a:r>
              <a:rPr lang="it-CH" dirty="0"/>
              <a:t>All American Boys</a:t>
            </a:r>
          </a:p>
          <a:p>
            <a:pPr>
              <a:buFontTx/>
              <a:buChar char="-"/>
            </a:pPr>
            <a:r>
              <a:rPr lang="it-CH" dirty="0"/>
              <a:t>One Mile Above</a:t>
            </a:r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1F11544A-DC17-9C48-A595-F8873B91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74" y="4055364"/>
            <a:ext cx="330451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AAA24DE-9A74-DA44-AA7F-53316F672586}"/>
              </a:ext>
            </a:extLst>
          </p:cNvPr>
          <p:cNvSpPr/>
          <p:nvPr/>
        </p:nvSpPr>
        <p:spPr>
          <a:xfrm>
            <a:off x="7289731" y="6172200"/>
            <a:ext cx="34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dirty="0"/>
              <a:t>https://youtu.be/Z62znu4GCLo</a:t>
            </a:r>
          </a:p>
        </p:txBody>
      </p:sp>
    </p:spTree>
    <p:extLst>
      <p:ext uri="{BB962C8B-B14F-4D97-AF65-F5344CB8AC3E}">
        <p14:creationId xmlns:p14="http://schemas.microsoft.com/office/powerpoint/2010/main" val="64255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FF0965A7-524A-44F1-B044-48411EA4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58EE5433-7B78-4432-965F-8790C3F4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7AAA96-ECD9-48EA-B942-1172BB51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54511B-1F13-A244-A4AD-235E21A7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</a:t>
            </a:r>
            <a:r>
              <a:rPr lang="en-US" sz="8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domande</a:t>
            </a:r>
            <a:endParaRPr lang="en-US" sz="80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8BD5A8-902E-46F3-9C9F-F939987C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00B863-FA71-4FFB-9F30-56E95B0D3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74AC77-F93C-4C47-8BA3-991BBA2EF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70C1A4-4B9C-47A6-981D-0D71C568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Segnaposto contenuto 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054D4E7-D28D-B546-AD50-EDF34DC60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83" y="1879938"/>
            <a:ext cx="5128247" cy="2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9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968F4C-3577-B94B-AD97-B51CE666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CH" dirty="0"/>
              <a:t>indice</a:t>
            </a:r>
            <a:endParaRPr lang="it-CH" sz="4000" dirty="0"/>
          </a:p>
        </p:txBody>
      </p:sp>
      <p:pic>
        <p:nvPicPr>
          <p:cNvPr id="5" name="Immagine 4" descr="Immagine che contiene bicicletta, trasporto&#10;&#10;Descrizione generata automaticamente">
            <a:extLst>
              <a:ext uri="{FF2B5EF4-FFF2-40B4-BE49-F238E27FC236}">
                <a16:creationId xmlns:a16="http://schemas.microsoft.com/office/drawing/2014/main" id="{EEEA2446-0362-A94B-92DA-B722D2544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727847"/>
            <a:ext cx="5112461" cy="341256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1B12A4-BEC5-5E47-959A-9EEC6FED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905280"/>
            <a:ext cx="5586154" cy="4536281"/>
          </a:xfrm>
        </p:spPr>
        <p:txBody>
          <a:bodyPr>
            <a:normAutofit fontScale="92500" lnSpcReduction="20000"/>
          </a:bodyPr>
          <a:lstStyle/>
          <a:p>
            <a:r>
              <a:rPr lang="it-CH" sz="2800" dirty="0"/>
              <a:t>Storia </a:t>
            </a:r>
          </a:p>
          <a:p>
            <a:r>
              <a:rPr lang="it-CH" sz="2800" dirty="0"/>
              <a:t>Utilizzata dove? </a:t>
            </a:r>
          </a:p>
          <a:p>
            <a:r>
              <a:rPr lang="it-CH" sz="2800" dirty="0"/>
              <a:t>Componenti</a:t>
            </a:r>
          </a:p>
          <a:p>
            <a:r>
              <a:rPr lang="it-CH" sz="2800" dirty="0"/>
              <a:t>Marche </a:t>
            </a:r>
          </a:p>
          <a:p>
            <a:r>
              <a:rPr lang="it-CH" sz="2800" dirty="0"/>
              <a:t>Io e la bici </a:t>
            </a:r>
          </a:p>
          <a:p>
            <a:r>
              <a:rPr lang="it-CH" sz="2800" dirty="0"/>
              <a:t>Due sportivi</a:t>
            </a:r>
          </a:p>
          <a:p>
            <a:r>
              <a:rPr lang="it-CH" sz="2800" dirty="0"/>
              <a:t>Curiosità</a:t>
            </a:r>
          </a:p>
          <a:p>
            <a:r>
              <a:rPr lang="it-CH" sz="2800" dirty="0"/>
              <a:t>Domande</a:t>
            </a:r>
          </a:p>
          <a:p>
            <a:r>
              <a:rPr lang="it-CH" sz="2800" dirty="0"/>
              <a:t>Libro e oggetto </a:t>
            </a:r>
          </a:p>
          <a:p>
            <a:r>
              <a:rPr lang="it-CH" sz="2800" dirty="0"/>
              <a:t>Attività </a:t>
            </a:r>
          </a:p>
        </p:txBody>
      </p:sp>
      <p:grpSp>
        <p:nvGrpSpPr>
          <p:cNvPr id="43" name="Group 11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97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9A2BB-C298-0B4A-A702-60F8DA58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Libro e oggetto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C50A8-D3C1-6F4F-B763-BF070BE8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012" y="3428169"/>
            <a:ext cx="5330952" cy="1469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0000" dirty="0"/>
              <a:t>Eccoli…</a:t>
            </a:r>
          </a:p>
        </p:txBody>
      </p:sp>
    </p:spTree>
    <p:extLst>
      <p:ext uri="{BB962C8B-B14F-4D97-AF65-F5344CB8AC3E}">
        <p14:creationId xmlns:p14="http://schemas.microsoft.com/office/powerpoint/2010/main" val="130834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195DE8-E30F-584D-AB24-9EA4E9E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72FE05-4526-704F-848A-161EA75CA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sz="2800" dirty="0"/>
              <a:t>Siamo nell’anno 1870. </a:t>
            </a:r>
          </a:p>
          <a:p>
            <a:pPr marL="0" indent="0">
              <a:buNone/>
            </a:pPr>
            <a:r>
              <a:rPr lang="it-CH" sz="2800" dirty="0"/>
              <a:t>Vi trovate nei panni di un imprenditore che vuole inventare una nuova marca di biciclette. </a:t>
            </a:r>
          </a:p>
          <a:p>
            <a:r>
              <a:rPr lang="it-CH" sz="2800" dirty="0"/>
              <a:t>Scegliete il nome della fabbrica </a:t>
            </a:r>
          </a:p>
          <a:p>
            <a:r>
              <a:rPr lang="it-CH" sz="2800" dirty="0"/>
              <a:t>Disegnate il primo modello e datele un </a:t>
            </a:r>
            <a:r>
              <a:rPr lang="it-CH" sz="2800"/>
              <a:t>nome </a:t>
            </a:r>
          </a:p>
          <a:p>
            <a:pPr marL="0" indent="0">
              <a:buNone/>
            </a:pPr>
            <a:endParaRPr lang="it-CH" sz="2800" dirty="0"/>
          </a:p>
          <a:p>
            <a:pPr marL="0" indent="0">
              <a:buNone/>
            </a:pPr>
            <a:r>
              <a:rPr lang="it-CH" sz="2800" dirty="0"/>
              <a:t>…ricordatevi in che epoca vi trovate.</a:t>
            </a:r>
          </a:p>
        </p:txBody>
      </p:sp>
    </p:spTree>
    <p:extLst>
      <p:ext uri="{BB962C8B-B14F-4D97-AF65-F5344CB8AC3E}">
        <p14:creationId xmlns:p14="http://schemas.microsoft.com/office/powerpoint/2010/main" val="378681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5EE35-D7AA-5E4A-8002-5AFDD8F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Attività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713446-4F90-2048-ADC3-C17CA6CF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27" y="2774672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3200" dirty="0"/>
              <a:t>Grazie di aver partecipato, la prossima settimana comunicherò il vincitore</a:t>
            </a:r>
          </a:p>
        </p:txBody>
      </p:sp>
    </p:spTree>
    <p:extLst>
      <p:ext uri="{BB962C8B-B14F-4D97-AF65-F5344CB8AC3E}">
        <p14:creationId xmlns:p14="http://schemas.microsoft.com/office/powerpoint/2010/main" val="84337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36A19-2344-0E4B-A2E3-A5000624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storia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3AEFD6-FCCE-B646-AB28-FA6498FD6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9210" y="484632"/>
            <a:ext cx="2206770" cy="146581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73F6A3-8FAA-9B43-AA93-7A9BB26136D7}"/>
              </a:ext>
            </a:extLst>
          </p:cNvPr>
          <p:cNvSpPr txBox="1"/>
          <p:nvPr/>
        </p:nvSpPr>
        <p:spPr>
          <a:xfrm>
            <a:off x="6096000" y="484632"/>
            <a:ext cx="29674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0000" dirty="0"/>
              <a:t>1791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94BF3D-4836-084D-BC04-1819A7D55CEF}"/>
              </a:ext>
            </a:extLst>
          </p:cNvPr>
          <p:cNvSpPr txBox="1"/>
          <p:nvPr/>
        </p:nvSpPr>
        <p:spPr>
          <a:xfrm>
            <a:off x="1199473" y="5411463"/>
            <a:ext cx="189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800" dirty="0"/>
              <a:t>Celerifero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F2B18C9-16F3-F04F-ABD0-F9E304CD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6" y="2706907"/>
            <a:ext cx="2912585" cy="24040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6476478-FA01-E543-908D-188741C43E4B}"/>
              </a:ext>
            </a:extLst>
          </p:cNvPr>
          <p:cNvSpPr txBox="1"/>
          <p:nvPr/>
        </p:nvSpPr>
        <p:spPr>
          <a:xfrm>
            <a:off x="6284422" y="2826327"/>
            <a:ext cx="5538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400" dirty="0"/>
              <a:t>Non possedeva né pedali, né freni né</a:t>
            </a:r>
          </a:p>
          <a:p>
            <a:r>
              <a:rPr lang="it-CH" sz="2400" dirty="0"/>
              <a:t>un manubrio per girare. </a:t>
            </a:r>
          </a:p>
          <a:p>
            <a:endParaRPr lang="it-CH" sz="2400" dirty="0"/>
          </a:p>
          <a:p>
            <a:r>
              <a:rPr lang="it-CH" sz="2400" dirty="0"/>
              <a:t>Viene considerata la prima bicicletta. </a:t>
            </a:r>
          </a:p>
        </p:txBody>
      </p:sp>
    </p:spTree>
    <p:extLst>
      <p:ext uri="{BB962C8B-B14F-4D97-AF65-F5344CB8AC3E}">
        <p14:creationId xmlns:p14="http://schemas.microsoft.com/office/powerpoint/2010/main" val="419460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DC8AF-CDF4-1249-B7D6-10FBC61E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  storia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C160C91-6BA4-3B42-8547-589DBCE6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316" y="2548732"/>
            <a:ext cx="3720927" cy="279069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CC52AB-D222-B54D-8F46-D2E1A6B7A5E1}"/>
              </a:ext>
            </a:extLst>
          </p:cNvPr>
          <p:cNvSpPr txBox="1"/>
          <p:nvPr/>
        </p:nvSpPr>
        <p:spPr>
          <a:xfrm>
            <a:off x="1846875" y="5435124"/>
            <a:ext cx="154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800" dirty="0"/>
              <a:t>Draisina</a:t>
            </a:r>
            <a:endParaRPr lang="it-CH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308172-B4B8-D448-ADC1-751E8EA82811}"/>
              </a:ext>
            </a:extLst>
          </p:cNvPr>
          <p:cNvSpPr txBox="1"/>
          <p:nvPr/>
        </p:nvSpPr>
        <p:spPr>
          <a:xfrm>
            <a:off x="6055493" y="341319"/>
            <a:ext cx="29674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0000" dirty="0"/>
              <a:t>1817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7674A3-7685-0B40-80ED-28430F8A0F9B}"/>
              </a:ext>
            </a:extLst>
          </p:cNvPr>
          <p:cNvSpPr txBox="1"/>
          <p:nvPr/>
        </p:nvSpPr>
        <p:spPr>
          <a:xfrm>
            <a:off x="6523393" y="2383939"/>
            <a:ext cx="2032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200" dirty="0"/>
              <a:t>Karl Drais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0EC72B9-990F-C54F-9E0F-29FEABF14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084" y="322264"/>
            <a:ext cx="2452419" cy="147145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A9867D-D4FC-5B49-AE0C-3C7AA6DAF30A}"/>
              </a:ext>
            </a:extLst>
          </p:cNvPr>
          <p:cNvSpPr txBox="1"/>
          <p:nvPr/>
        </p:nvSpPr>
        <p:spPr>
          <a:xfrm>
            <a:off x="6390167" y="3609863"/>
            <a:ext cx="486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dirty="0"/>
              <a:t>Si nota un’ evoluzione, anche se i pedali non ci sono ancora. </a:t>
            </a:r>
          </a:p>
          <a:p>
            <a:endParaRPr lang="it-CH" sz="2400" dirty="0"/>
          </a:p>
          <a:p>
            <a:r>
              <a:rPr lang="it-CH" sz="2400" dirty="0"/>
              <a:t>Il telaio è piu solido ed è possibile sterzare.</a:t>
            </a:r>
          </a:p>
        </p:txBody>
      </p:sp>
    </p:spTree>
    <p:extLst>
      <p:ext uri="{BB962C8B-B14F-4D97-AF65-F5344CB8AC3E}">
        <p14:creationId xmlns:p14="http://schemas.microsoft.com/office/powerpoint/2010/main" val="415381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2D616-1644-9747-9538-324A2485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 Storia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E50825-A32E-8D43-9C59-B12B66908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497" y="2450992"/>
            <a:ext cx="2770735" cy="2747645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925170-6DA1-8642-A42D-05E4751CB3F7}"/>
              </a:ext>
            </a:extLst>
          </p:cNvPr>
          <p:cNvSpPr txBox="1"/>
          <p:nvPr/>
        </p:nvSpPr>
        <p:spPr>
          <a:xfrm>
            <a:off x="1546163" y="5320141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800" dirty="0"/>
              <a:t>Biciclo</a:t>
            </a:r>
            <a:endParaRPr lang="it-CH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C573EB-D82A-FE4D-A58F-8A10395F7808}"/>
              </a:ext>
            </a:extLst>
          </p:cNvPr>
          <p:cNvSpPr txBox="1"/>
          <p:nvPr/>
        </p:nvSpPr>
        <p:spPr>
          <a:xfrm>
            <a:off x="5935287" y="462760"/>
            <a:ext cx="3129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0000" dirty="0"/>
              <a:t>1869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A7C9BF-DA53-6F42-B38F-C4289EEA9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626" y="462760"/>
            <a:ext cx="2266425" cy="15054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FB34F5-FB9D-E24F-81DC-E5F1FA285089}"/>
              </a:ext>
            </a:extLst>
          </p:cNvPr>
          <p:cNvSpPr txBox="1"/>
          <p:nvPr/>
        </p:nvSpPr>
        <p:spPr>
          <a:xfrm>
            <a:off x="6130488" y="2675865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200" dirty="0"/>
              <a:t>Eugène Meyer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BF8D622-ABE1-5941-922A-EE17030B1502}"/>
              </a:ext>
            </a:extLst>
          </p:cNvPr>
          <p:cNvSpPr txBox="1"/>
          <p:nvPr/>
        </p:nvSpPr>
        <p:spPr>
          <a:xfrm>
            <a:off x="6217920" y="3906982"/>
            <a:ext cx="4282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400" dirty="0"/>
              <a:t>Vengono introdotti i pedali,</a:t>
            </a:r>
          </a:p>
          <a:p>
            <a:r>
              <a:rPr lang="it-CH" sz="2400" dirty="0"/>
              <a:t>la ruota anteriore diventa più</a:t>
            </a:r>
          </a:p>
          <a:p>
            <a:r>
              <a:rPr lang="it-CH" sz="2400" dirty="0"/>
              <a:t>grande e nascono i raggi. </a:t>
            </a:r>
          </a:p>
        </p:txBody>
      </p:sp>
    </p:spTree>
    <p:extLst>
      <p:ext uri="{BB962C8B-B14F-4D97-AF65-F5344CB8AC3E}">
        <p14:creationId xmlns:p14="http://schemas.microsoft.com/office/powerpoint/2010/main" val="247976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50380-8B11-8741-8652-CE3EAF8E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   storia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43BFF17-65F5-9B4D-B49A-6A2FC93E6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343" y="2860743"/>
            <a:ext cx="3568654" cy="1903282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1F786E-EF49-AA45-8EE5-D25886D998FF}"/>
              </a:ext>
            </a:extLst>
          </p:cNvPr>
          <p:cNvSpPr txBox="1"/>
          <p:nvPr/>
        </p:nvSpPr>
        <p:spPr>
          <a:xfrm>
            <a:off x="991446" y="4944785"/>
            <a:ext cx="328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800" dirty="0"/>
              <a:t>Bicicletta moderna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00930-6231-5E4F-990C-3AEF60FB4E9B}"/>
              </a:ext>
            </a:extLst>
          </p:cNvPr>
          <p:cNvSpPr txBox="1"/>
          <p:nvPr/>
        </p:nvSpPr>
        <p:spPr>
          <a:xfrm>
            <a:off x="6284423" y="484632"/>
            <a:ext cx="46666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8000" dirty="0"/>
              <a:t>Inizio 900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1BC2B4-6879-1C47-B9A7-CF8153AAF0CF}"/>
              </a:ext>
            </a:extLst>
          </p:cNvPr>
          <p:cNvSpPr txBox="1"/>
          <p:nvPr/>
        </p:nvSpPr>
        <p:spPr>
          <a:xfrm>
            <a:off x="6284423" y="2860743"/>
            <a:ext cx="53786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400" dirty="0"/>
              <a:t>Vengono utilizzate per le prime volte</a:t>
            </a:r>
          </a:p>
          <a:p>
            <a:r>
              <a:rPr lang="it-CH" sz="2400" dirty="0"/>
              <a:t>le catene consentendo di ridurre la</a:t>
            </a:r>
          </a:p>
          <a:p>
            <a:r>
              <a:rPr lang="it-CH" sz="2400" dirty="0"/>
              <a:t>dimensione della ruota anteriore.</a:t>
            </a:r>
          </a:p>
          <a:p>
            <a:r>
              <a:rPr lang="it-CH" sz="2400" dirty="0"/>
              <a:t> </a:t>
            </a:r>
          </a:p>
          <a:p>
            <a:r>
              <a:rPr lang="it-CH" sz="2400" dirty="0"/>
              <a:t>Le ruote vengono montate con dei</a:t>
            </a:r>
          </a:p>
          <a:p>
            <a:r>
              <a:rPr lang="it-CH" sz="2400" dirty="0"/>
              <a:t>pneumatici a camera d’aria. </a:t>
            </a:r>
          </a:p>
        </p:txBody>
      </p:sp>
    </p:spTree>
    <p:extLst>
      <p:ext uri="{BB962C8B-B14F-4D97-AF65-F5344CB8AC3E}">
        <p14:creationId xmlns:p14="http://schemas.microsoft.com/office/powerpoint/2010/main" val="234862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9520298-9300-BD40-88F4-53684A67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633" y="4280486"/>
            <a:ext cx="1646788" cy="11527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4F85377-A687-324E-B88D-1895ACCC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Storia</a:t>
            </a:r>
          </a:p>
        </p:txBody>
      </p:sp>
      <p:pic>
        <p:nvPicPr>
          <p:cNvPr id="31" name="Segnaposto contenuto 3">
            <a:extLst>
              <a:ext uri="{FF2B5EF4-FFF2-40B4-BE49-F238E27FC236}">
                <a16:creationId xmlns:a16="http://schemas.microsoft.com/office/drawing/2014/main" id="{3D85914D-2269-274B-B139-F2631147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90" y="1519774"/>
            <a:ext cx="8153019" cy="48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93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95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97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99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3" name="Oval 100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4" name="Oval 101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5" name="Rectangle 103">
            <a:extLst>
              <a:ext uri="{FF2B5EF4-FFF2-40B4-BE49-F238E27FC236}">
                <a16:creationId xmlns:a16="http://schemas.microsoft.com/office/drawing/2014/main" id="{FC4A6789-55AC-42E6-9425-33CA7D05C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Rectangle 105">
            <a:extLst>
              <a:ext uri="{FF2B5EF4-FFF2-40B4-BE49-F238E27FC236}">
                <a16:creationId xmlns:a16="http://schemas.microsoft.com/office/drawing/2014/main" id="{20718D89-30AF-42EF-86AB-FF232D797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5BC73F-707A-4E4F-8562-6D1FD93C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719" y="1432223"/>
            <a:ext cx="289782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sz="5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Utilizzata</a:t>
            </a:r>
            <a:r>
              <a:rPr lang="en-US" sz="5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dove?</a:t>
            </a:r>
            <a:endParaRPr lang="en-US" sz="5600" kern="1200" cap="all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147" name="Rectangle 107">
            <a:extLst>
              <a:ext uri="{FF2B5EF4-FFF2-40B4-BE49-F238E27FC236}">
                <a16:creationId xmlns:a16="http://schemas.microsoft.com/office/drawing/2014/main" id="{0C6CBCA2-E9FC-45B2-A370-2BA218D8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928117"/>
            <a:ext cx="1059789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5CC50D-F4A6-F64D-9500-6683B4DA4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334" y="1104964"/>
            <a:ext cx="2899093" cy="21631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0FD5C7-6A2D-0248-9B3E-6277F3704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536" y="1104964"/>
            <a:ext cx="2207316" cy="21631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23E6EE1-1D9A-2E41-AED7-DB1EB4F60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548" y="3527184"/>
            <a:ext cx="3250665" cy="21631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A0FFD2-3D77-0C4D-B00F-A64209629C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0288" y="3527184"/>
            <a:ext cx="2805811" cy="186714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609AF6DF-BB66-41AD-AAFF-4B2CF37F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5820583"/>
            <a:ext cx="1059789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11">
            <a:extLst>
              <a:ext uri="{FF2B5EF4-FFF2-40B4-BE49-F238E27FC236}">
                <a16:creationId xmlns:a16="http://schemas.microsoft.com/office/drawing/2014/main" id="{9C6DACB6-6C32-4382-9C54-2EA21977F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790" y="5477256"/>
            <a:ext cx="914400" cy="914400"/>
            <a:chOff x="9685338" y="4460675"/>
            <a:chExt cx="1080904" cy="1080902"/>
          </a:xfrm>
        </p:grpSpPr>
        <p:sp>
          <p:nvSpPr>
            <p:cNvPr id="149" name="Oval 112">
              <a:extLst>
                <a:ext uri="{FF2B5EF4-FFF2-40B4-BE49-F238E27FC236}">
                  <a16:creationId xmlns:a16="http://schemas.microsoft.com/office/drawing/2014/main" id="{D389BFCA-D695-4FB6-A90C-0D754967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0" name="Oval 113">
              <a:extLst>
                <a:ext uri="{FF2B5EF4-FFF2-40B4-BE49-F238E27FC236}">
                  <a16:creationId xmlns:a16="http://schemas.microsoft.com/office/drawing/2014/main" id="{4F7E4C9C-591E-4C54-9ECF-96F50A57B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78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9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1" name="Rectangle 23">
            <a:extLst>
              <a:ext uri="{FF2B5EF4-FFF2-40B4-BE49-F238E27FC236}">
                <a16:creationId xmlns:a16="http://schemas.microsoft.com/office/drawing/2014/main" id="{E1C964E2-60C2-48DB-A64B-026495D2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48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5BC73F-707A-4E4F-8562-6D1FD93C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162" y="4237630"/>
            <a:ext cx="7020533" cy="1420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Utilizzata dove?</a:t>
            </a:r>
          </a:p>
        </p:txBody>
      </p:sp>
      <p:sp>
        <p:nvSpPr>
          <p:cNvPr id="42" name="Freeform: Shape 25">
            <a:extLst>
              <a:ext uri="{FF2B5EF4-FFF2-40B4-BE49-F238E27FC236}">
                <a16:creationId xmlns:a16="http://schemas.microsoft.com/office/drawing/2014/main" id="{487FED84-85F9-4568-8C3E-0A74CF401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091" y="-845"/>
            <a:ext cx="4294805" cy="2440699"/>
          </a:xfrm>
          <a:custGeom>
            <a:avLst/>
            <a:gdLst>
              <a:gd name="connsiteX0" fmla="*/ 266445 w 4294805"/>
              <a:gd name="connsiteY0" fmla="*/ 0 h 2440699"/>
              <a:gd name="connsiteX1" fmla="*/ 4028360 w 4294805"/>
              <a:gd name="connsiteY1" fmla="*/ 0 h 2440699"/>
              <a:gd name="connsiteX2" fmla="*/ 4043384 w 4294805"/>
              <a:gd name="connsiteY2" fmla="*/ 98438 h 2440699"/>
              <a:gd name="connsiteX3" fmla="*/ 4053223 w 4294805"/>
              <a:gd name="connsiteY3" fmla="*/ 293297 h 2440699"/>
              <a:gd name="connsiteX4" fmla="*/ 2147403 w 4294805"/>
              <a:gd name="connsiteY4" fmla="*/ 2199117 h 2440699"/>
              <a:gd name="connsiteX5" fmla="*/ 241583 w 4294805"/>
              <a:gd name="connsiteY5" fmla="*/ 293297 h 2440699"/>
              <a:gd name="connsiteX6" fmla="*/ 251422 w 4294805"/>
              <a:gd name="connsiteY6" fmla="*/ 98438 h 2440699"/>
              <a:gd name="connsiteX7" fmla="*/ 22341 w 4294805"/>
              <a:gd name="connsiteY7" fmla="*/ 0 h 2440699"/>
              <a:gd name="connsiteX8" fmla="*/ 212200 w 4294805"/>
              <a:gd name="connsiteY8" fmla="*/ 0 h 2440699"/>
              <a:gd name="connsiteX9" fmla="*/ 198015 w 4294805"/>
              <a:gd name="connsiteY9" fmla="*/ 92949 h 2440699"/>
              <a:gd name="connsiteX10" fmla="*/ 187898 w 4294805"/>
              <a:gd name="connsiteY10" fmla="*/ 293297 h 2440699"/>
              <a:gd name="connsiteX11" fmla="*/ 2147403 w 4294805"/>
              <a:gd name="connsiteY11" fmla="*/ 2252801 h 2440699"/>
              <a:gd name="connsiteX12" fmla="*/ 4106907 w 4294805"/>
              <a:gd name="connsiteY12" fmla="*/ 293297 h 2440699"/>
              <a:gd name="connsiteX13" fmla="*/ 4096791 w 4294805"/>
              <a:gd name="connsiteY13" fmla="*/ 92949 h 2440699"/>
              <a:gd name="connsiteX14" fmla="*/ 4082605 w 4294805"/>
              <a:gd name="connsiteY14" fmla="*/ 0 h 2440699"/>
              <a:gd name="connsiteX15" fmla="*/ 4272465 w 4294805"/>
              <a:gd name="connsiteY15" fmla="*/ 0 h 2440699"/>
              <a:gd name="connsiteX16" fmla="*/ 4283718 w 4294805"/>
              <a:gd name="connsiteY16" fmla="*/ 73737 h 2440699"/>
              <a:gd name="connsiteX17" fmla="*/ 4294805 w 4294805"/>
              <a:gd name="connsiteY17" fmla="*/ 293297 h 2440699"/>
              <a:gd name="connsiteX18" fmla="*/ 2147403 w 4294805"/>
              <a:gd name="connsiteY18" fmla="*/ 2440699 h 2440699"/>
              <a:gd name="connsiteX19" fmla="*/ 0 w 4294805"/>
              <a:gd name="connsiteY19" fmla="*/ 293297 h 2440699"/>
              <a:gd name="connsiteX20" fmla="*/ 11087 w 4294805"/>
              <a:gd name="connsiteY20" fmla="*/ 73737 h 24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4805" h="2440699">
                <a:moveTo>
                  <a:pt x="266445" y="0"/>
                </a:moveTo>
                <a:lnTo>
                  <a:pt x="4028360" y="0"/>
                </a:lnTo>
                <a:lnTo>
                  <a:pt x="4043384" y="98438"/>
                </a:lnTo>
                <a:cubicBezTo>
                  <a:pt x="4049890" y="162506"/>
                  <a:pt x="4053223" y="227512"/>
                  <a:pt x="4053223" y="293297"/>
                </a:cubicBezTo>
                <a:cubicBezTo>
                  <a:pt x="4053223" y="1345852"/>
                  <a:pt x="3199958" y="2199117"/>
                  <a:pt x="2147403" y="2199117"/>
                </a:cubicBezTo>
                <a:cubicBezTo>
                  <a:pt x="1094848" y="2199117"/>
                  <a:pt x="241583" y="1345852"/>
                  <a:pt x="241583" y="293297"/>
                </a:cubicBezTo>
                <a:cubicBezTo>
                  <a:pt x="241583" y="227512"/>
                  <a:pt x="244916" y="162506"/>
                  <a:pt x="251422" y="98438"/>
                </a:cubicBezTo>
                <a:close/>
                <a:moveTo>
                  <a:pt x="22341" y="0"/>
                </a:moveTo>
                <a:lnTo>
                  <a:pt x="212200" y="0"/>
                </a:lnTo>
                <a:lnTo>
                  <a:pt x="198015" y="92949"/>
                </a:lnTo>
                <a:cubicBezTo>
                  <a:pt x="191325" y="158821"/>
                  <a:pt x="187898" y="225659"/>
                  <a:pt x="187898" y="293297"/>
                </a:cubicBezTo>
                <a:cubicBezTo>
                  <a:pt x="187898" y="1375502"/>
                  <a:pt x="1065199" y="2252801"/>
                  <a:pt x="2147403" y="2252801"/>
                </a:cubicBezTo>
                <a:cubicBezTo>
                  <a:pt x="3229608" y="2252801"/>
                  <a:pt x="4106907" y="1375502"/>
                  <a:pt x="4106907" y="293297"/>
                </a:cubicBezTo>
                <a:cubicBezTo>
                  <a:pt x="4106907" y="225659"/>
                  <a:pt x="4103480" y="158821"/>
                  <a:pt x="4096791" y="92949"/>
                </a:cubicBezTo>
                <a:lnTo>
                  <a:pt x="4082605" y="0"/>
                </a:lnTo>
                <a:lnTo>
                  <a:pt x="4272465" y="0"/>
                </a:lnTo>
                <a:lnTo>
                  <a:pt x="4283718" y="73737"/>
                </a:lnTo>
                <a:cubicBezTo>
                  <a:pt x="4291050" y="145926"/>
                  <a:pt x="4294805" y="219173"/>
                  <a:pt x="4294805" y="293297"/>
                </a:cubicBezTo>
                <a:cubicBezTo>
                  <a:pt x="4294805" y="1479275"/>
                  <a:pt x="3333381" y="2440699"/>
                  <a:pt x="2147403" y="2440699"/>
                </a:cubicBezTo>
                <a:cubicBezTo>
                  <a:pt x="961424" y="2440699"/>
                  <a:pt x="0" y="1479275"/>
                  <a:pt x="0" y="293297"/>
                </a:cubicBezTo>
                <a:cubicBezTo>
                  <a:pt x="0" y="219173"/>
                  <a:pt x="3756" y="145926"/>
                  <a:pt x="11087" y="737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50FAA3-F4EC-5A4A-85B6-6F70CE50F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924" y="154135"/>
            <a:ext cx="2458981" cy="1377029"/>
          </a:xfrm>
          <a:prstGeom prst="rect">
            <a:avLst/>
          </a:prstGeom>
        </p:spPr>
      </p:pic>
      <p:sp>
        <p:nvSpPr>
          <p:cNvPr id="43" name="Freeform: Shape 27">
            <a:extLst>
              <a:ext uri="{FF2B5EF4-FFF2-40B4-BE49-F238E27FC236}">
                <a16:creationId xmlns:a16="http://schemas.microsoft.com/office/drawing/2014/main" id="{B2B1B311-929A-4F1E-9398-A2C9B09B8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7365"/>
            <a:ext cx="3730751" cy="4760635"/>
          </a:xfrm>
          <a:custGeom>
            <a:avLst/>
            <a:gdLst>
              <a:gd name="connsiteX0" fmla="*/ 669908 w 3730751"/>
              <a:gd name="connsiteY0" fmla="*/ 344345 h 4760635"/>
              <a:gd name="connsiteX1" fmla="*/ 3386407 w 3730751"/>
              <a:gd name="connsiteY1" fmla="*/ 3060843 h 4760635"/>
              <a:gd name="connsiteX2" fmla="*/ 2922471 w 3730751"/>
              <a:gd name="connsiteY2" fmla="*/ 4579663 h 4760635"/>
              <a:gd name="connsiteX3" fmla="*/ 2787143 w 3730751"/>
              <a:gd name="connsiteY3" fmla="*/ 4760635 h 4760635"/>
              <a:gd name="connsiteX4" fmla="*/ 0 w 3730751"/>
              <a:gd name="connsiteY4" fmla="*/ 4760635 h 4760635"/>
              <a:gd name="connsiteX5" fmla="*/ 0 w 3730751"/>
              <a:gd name="connsiteY5" fmla="*/ 431017 h 4760635"/>
              <a:gd name="connsiteX6" fmla="*/ 122439 w 3730751"/>
              <a:gd name="connsiteY6" fmla="*/ 399535 h 4760635"/>
              <a:gd name="connsiteX7" fmla="*/ 669908 w 3730751"/>
              <a:gd name="connsiteY7" fmla="*/ 344345 h 4760635"/>
              <a:gd name="connsiteX8" fmla="*/ 669908 w 3730751"/>
              <a:gd name="connsiteY8" fmla="*/ 0 h 4760635"/>
              <a:gd name="connsiteX9" fmla="*/ 3730751 w 3730751"/>
              <a:gd name="connsiteY9" fmla="*/ 3060843 h 4760635"/>
              <a:gd name="connsiteX10" fmla="*/ 3361323 w 3730751"/>
              <a:gd name="connsiteY10" fmla="*/ 4519823 h 4760635"/>
              <a:gd name="connsiteX11" fmla="*/ 3215027 w 3730751"/>
              <a:gd name="connsiteY11" fmla="*/ 4760635 h 4760635"/>
              <a:gd name="connsiteX12" fmla="*/ 2882587 w 3730751"/>
              <a:gd name="connsiteY12" fmla="*/ 4760635 h 4760635"/>
              <a:gd name="connsiteX13" fmla="*/ 2985923 w 3730751"/>
              <a:gd name="connsiteY13" fmla="*/ 4622447 h 4760635"/>
              <a:gd name="connsiteX14" fmla="*/ 3462927 w 3730751"/>
              <a:gd name="connsiteY14" fmla="*/ 3060843 h 4760635"/>
              <a:gd name="connsiteX15" fmla="*/ 669908 w 3730751"/>
              <a:gd name="connsiteY15" fmla="*/ 267824 h 4760635"/>
              <a:gd name="connsiteX16" fmla="*/ 107018 w 3730751"/>
              <a:gd name="connsiteY16" fmla="*/ 324568 h 4760635"/>
              <a:gd name="connsiteX17" fmla="*/ 0 w 3730751"/>
              <a:gd name="connsiteY17" fmla="*/ 352085 h 4760635"/>
              <a:gd name="connsiteX18" fmla="*/ 0 w 3730751"/>
              <a:gd name="connsiteY18" fmla="*/ 75824 h 4760635"/>
              <a:gd name="connsiteX19" fmla="*/ 53041 w 3730751"/>
              <a:gd name="connsiteY19" fmla="*/ 62186 h 4760635"/>
              <a:gd name="connsiteX20" fmla="*/ 669908 w 3730751"/>
              <a:gd name="connsiteY20" fmla="*/ 0 h 47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0751" h="4760635">
                <a:moveTo>
                  <a:pt x="669908" y="344345"/>
                </a:moveTo>
                <a:cubicBezTo>
                  <a:pt x="2170189" y="344345"/>
                  <a:pt x="3386407" y="1560562"/>
                  <a:pt x="3386407" y="3060843"/>
                </a:cubicBezTo>
                <a:cubicBezTo>
                  <a:pt x="3386407" y="3623449"/>
                  <a:pt x="3215375" y="4146108"/>
                  <a:pt x="2922471" y="4579663"/>
                </a:cubicBezTo>
                <a:lnTo>
                  <a:pt x="2787143" y="4760635"/>
                </a:lnTo>
                <a:lnTo>
                  <a:pt x="0" y="4760635"/>
                </a:lnTo>
                <a:lnTo>
                  <a:pt x="0" y="431017"/>
                </a:lnTo>
                <a:lnTo>
                  <a:pt x="122439" y="399535"/>
                </a:lnTo>
                <a:cubicBezTo>
                  <a:pt x="299276" y="363349"/>
                  <a:pt x="482373" y="344345"/>
                  <a:pt x="669908" y="344345"/>
                </a:cubicBezTo>
                <a:close/>
                <a:moveTo>
                  <a:pt x="669908" y="0"/>
                </a:moveTo>
                <a:cubicBezTo>
                  <a:pt x="2360365" y="0"/>
                  <a:pt x="3730751" y="1370386"/>
                  <a:pt x="3730751" y="3060843"/>
                </a:cubicBezTo>
                <a:cubicBezTo>
                  <a:pt x="3730751" y="3589111"/>
                  <a:pt x="3596923" y="4086122"/>
                  <a:pt x="3361323" y="4519823"/>
                </a:cubicBezTo>
                <a:lnTo>
                  <a:pt x="3215027" y="4760635"/>
                </a:lnTo>
                <a:lnTo>
                  <a:pt x="2882587" y="4760635"/>
                </a:lnTo>
                <a:lnTo>
                  <a:pt x="2985923" y="4622447"/>
                </a:lnTo>
                <a:cubicBezTo>
                  <a:pt x="3287079" y="4176678"/>
                  <a:pt x="3462927" y="3639296"/>
                  <a:pt x="3462927" y="3060843"/>
                </a:cubicBezTo>
                <a:cubicBezTo>
                  <a:pt x="3462927" y="1518302"/>
                  <a:pt x="2212451" y="267824"/>
                  <a:pt x="669908" y="267824"/>
                </a:cubicBezTo>
                <a:cubicBezTo>
                  <a:pt x="477090" y="267824"/>
                  <a:pt x="288836" y="287363"/>
                  <a:pt x="107018" y="324568"/>
                </a:cubicBezTo>
                <a:lnTo>
                  <a:pt x="0" y="352085"/>
                </a:lnTo>
                <a:lnTo>
                  <a:pt x="0" y="75824"/>
                </a:lnTo>
                <a:lnTo>
                  <a:pt x="53041" y="62186"/>
                </a:lnTo>
                <a:cubicBezTo>
                  <a:pt x="252295" y="21413"/>
                  <a:pt x="458601" y="0"/>
                  <a:pt x="6699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644FD3-D7A3-4A6D-BC97-AA670C57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811" y="679973"/>
            <a:ext cx="3383280" cy="3383280"/>
          </a:xfrm>
          <a:custGeom>
            <a:avLst/>
            <a:gdLst>
              <a:gd name="connsiteX0" fmla="*/ 1691640 w 3383280"/>
              <a:gd name="connsiteY0" fmla="*/ 190309 h 3383280"/>
              <a:gd name="connsiteX1" fmla="*/ 3192971 w 3383280"/>
              <a:gd name="connsiteY1" fmla="*/ 1691640 h 3383280"/>
              <a:gd name="connsiteX2" fmla="*/ 1691640 w 3383280"/>
              <a:gd name="connsiteY2" fmla="*/ 3192971 h 3383280"/>
              <a:gd name="connsiteX3" fmla="*/ 190309 w 3383280"/>
              <a:gd name="connsiteY3" fmla="*/ 1691640 h 3383280"/>
              <a:gd name="connsiteX4" fmla="*/ 1691640 w 3383280"/>
              <a:gd name="connsiteY4" fmla="*/ 190309 h 3383280"/>
              <a:gd name="connsiteX5" fmla="*/ 1691640 w 3383280"/>
              <a:gd name="connsiteY5" fmla="*/ 148019 h 3383280"/>
              <a:gd name="connsiteX6" fmla="*/ 148019 w 3383280"/>
              <a:gd name="connsiteY6" fmla="*/ 1691640 h 3383280"/>
              <a:gd name="connsiteX7" fmla="*/ 1691640 w 3383280"/>
              <a:gd name="connsiteY7" fmla="*/ 3235262 h 3383280"/>
              <a:gd name="connsiteX8" fmla="*/ 3235262 w 3383280"/>
              <a:gd name="connsiteY8" fmla="*/ 1691640 h 3383280"/>
              <a:gd name="connsiteX9" fmla="*/ 1691640 w 3383280"/>
              <a:gd name="connsiteY9" fmla="*/ 148019 h 3383280"/>
              <a:gd name="connsiteX10" fmla="*/ 1691640 w 3383280"/>
              <a:gd name="connsiteY10" fmla="*/ 0 h 3383280"/>
              <a:gd name="connsiteX11" fmla="*/ 3383280 w 3383280"/>
              <a:gd name="connsiteY11" fmla="*/ 1691640 h 3383280"/>
              <a:gd name="connsiteX12" fmla="*/ 1691640 w 3383280"/>
              <a:gd name="connsiteY12" fmla="*/ 3383280 h 3383280"/>
              <a:gd name="connsiteX13" fmla="*/ 0 w 3383280"/>
              <a:gd name="connsiteY13" fmla="*/ 1691640 h 3383280"/>
              <a:gd name="connsiteX14" fmla="*/ 1691640 w 3383280"/>
              <a:gd name="connsiteY14" fmla="*/ 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3280" h="3383280">
                <a:moveTo>
                  <a:pt x="1691640" y="190309"/>
                </a:moveTo>
                <a:cubicBezTo>
                  <a:pt x="2520802" y="190309"/>
                  <a:pt x="3192971" y="862478"/>
                  <a:pt x="3192971" y="1691640"/>
                </a:cubicBezTo>
                <a:cubicBezTo>
                  <a:pt x="3192971" y="2520802"/>
                  <a:pt x="2520802" y="3192971"/>
                  <a:pt x="1691640" y="3192971"/>
                </a:cubicBezTo>
                <a:cubicBezTo>
                  <a:pt x="862478" y="3192971"/>
                  <a:pt x="190309" y="2520802"/>
                  <a:pt x="190309" y="1691640"/>
                </a:cubicBezTo>
                <a:cubicBezTo>
                  <a:pt x="190309" y="862478"/>
                  <a:pt x="862478" y="190309"/>
                  <a:pt x="1691640" y="190309"/>
                </a:cubicBezTo>
                <a:close/>
                <a:moveTo>
                  <a:pt x="1691640" y="148019"/>
                </a:moveTo>
                <a:cubicBezTo>
                  <a:pt x="839122" y="148019"/>
                  <a:pt x="148019" y="839122"/>
                  <a:pt x="148019" y="1691640"/>
                </a:cubicBezTo>
                <a:cubicBezTo>
                  <a:pt x="148019" y="2544159"/>
                  <a:pt x="839122" y="3235262"/>
                  <a:pt x="1691640" y="3235262"/>
                </a:cubicBezTo>
                <a:cubicBezTo>
                  <a:pt x="2544159" y="3235262"/>
                  <a:pt x="3235262" y="2544159"/>
                  <a:pt x="3235262" y="1691640"/>
                </a:cubicBezTo>
                <a:cubicBezTo>
                  <a:pt x="3235262" y="839122"/>
                  <a:pt x="2544159" y="148019"/>
                  <a:pt x="1691640" y="148019"/>
                </a:cubicBezTo>
                <a:close/>
                <a:moveTo>
                  <a:pt x="1691640" y="0"/>
                </a:moveTo>
                <a:cubicBezTo>
                  <a:pt x="2625908" y="0"/>
                  <a:pt x="3383280" y="757373"/>
                  <a:pt x="3383280" y="1691640"/>
                </a:cubicBezTo>
                <a:cubicBezTo>
                  <a:pt x="3383280" y="2625908"/>
                  <a:pt x="2625908" y="3383280"/>
                  <a:pt x="1691640" y="3383280"/>
                </a:cubicBezTo>
                <a:cubicBezTo>
                  <a:pt x="757373" y="3383280"/>
                  <a:pt x="0" y="2625908"/>
                  <a:pt x="0" y="1691640"/>
                </a:cubicBezTo>
                <a:cubicBezTo>
                  <a:pt x="0" y="757373"/>
                  <a:pt x="757373" y="0"/>
                  <a:pt x="169164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EE03CE-1E70-ED46-A2EF-88A4EB087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6150" y="1771470"/>
            <a:ext cx="2151911" cy="1210449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55153AC-811A-4249-AF12-0A7F28E14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179" y="0"/>
            <a:ext cx="3513821" cy="3790749"/>
          </a:xfrm>
          <a:custGeom>
            <a:avLst/>
            <a:gdLst>
              <a:gd name="connsiteX0" fmla="*/ 574820 w 3513821"/>
              <a:gd name="connsiteY0" fmla="*/ 0 h 3790749"/>
              <a:gd name="connsiteX1" fmla="*/ 3513821 w 3513821"/>
              <a:gd name="connsiteY1" fmla="*/ 0 h 3790749"/>
              <a:gd name="connsiteX2" fmla="*/ 3513821 w 3513821"/>
              <a:gd name="connsiteY2" fmla="*/ 3337791 h 3790749"/>
              <a:gd name="connsiteX3" fmla="*/ 3394561 w 3513821"/>
              <a:gd name="connsiteY3" fmla="*/ 3381441 h 3790749"/>
              <a:gd name="connsiteX4" fmla="*/ 2685750 w 3513821"/>
              <a:gd name="connsiteY4" fmla="*/ 3488603 h 3790749"/>
              <a:gd name="connsiteX5" fmla="*/ 302146 w 3513821"/>
              <a:gd name="connsiteY5" fmla="*/ 1104999 h 3790749"/>
              <a:gd name="connsiteX6" fmla="*/ 489462 w 3513821"/>
              <a:gd name="connsiteY6" fmla="*/ 177193 h 3790749"/>
              <a:gd name="connsiteX7" fmla="*/ 239762 w 3513821"/>
              <a:gd name="connsiteY7" fmla="*/ 0 h 3790749"/>
              <a:gd name="connsiteX8" fmla="*/ 500363 w 3513821"/>
              <a:gd name="connsiteY8" fmla="*/ 0 h 3790749"/>
              <a:gd name="connsiteX9" fmla="*/ 427595 w 3513821"/>
              <a:gd name="connsiteY9" fmla="*/ 151058 h 3790749"/>
              <a:gd name="connsiteX10" fmla="*/ 235003 w 3513821"/>
              <a:gd name="connsiteY10" fmla="*/ 1104999 h 3790749"/>
              <a:gd name="connsiteX11" fmla="*/ 2685750 w 3513821"/>
              <a:gd name="connsiteY11" fmla="*/ 3555746 h 3790749"/>
              <a:gd name="connsiteX12" fmla="*/ 3414528 w 3513821"/>
              <a:gd name="connsiteY12" fmla="*/ 3445565 h 3790749"/>
              <a:gd name="connsiteX13" fmla="*/ 3513821 w 3513821"/>
              <a:gd name="connsiteY13" fmla="*/ 3409224 h 3790749"/>
              <a:gd name="connsiteX14" fmla="*/ 3513821 w 3513821"/>
              <a:gd name="connsiteY14" fmla="*/ 3659239 h 3790749"/>
              <a:gd name="connsiteX15" fmla="*/ 3484411 w 3513821"/>
              <a:gd name="connsiteY15" fmla="*/ 3670003 h 3790749"/>
              <a:gd name="connsiteX16" fmla="*/ 2685750 w 3513821"/>
              <a:gd name="connsiteY16" fmla="*/ 3790749 h 3790749"/>
              <a:gd name="connsiteX17" fmla="*/ 0 w 3513821"/>
              <a:gd name="connsiteY17" fmla="*/ 1104999 h 3790749"/>
              <a:gd name="connsiteX18" fmla="*/ 211060 w 3513821"/>
              <a:gd name="connsiteY18" fmla="*/ 59583 h 37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3821" h="3790749">
                <a:moveTo>
                  <a:pt x="574820" y="0"/>
                </a:moveTo>
                <a:lnTo>
                  <a:pt x="3513821" y="0"/>
                </a:lnTo>
                <a:lnTo>
                  <a:pt x="3513821" y="3337791"/>
                </a:lnTo>
                <a:lnTo>
                  <a:pt x="3394561" y="3381441"/>
                </a:lnTo>
                <a:cubicBezTo>
                  <a:pt x="3170648" y="3451085"/>
                  <a:pt x="2932580" y="3488603"/>
                  <a:pt x="2685750" y="3488603"/>
                </a:cubicBezTo>
                <a:cubicBezTo>
                  <a:pt x="1369323" y="3488603"/>
                  <a:pt x="302146" y="2421426"/>
                  <a:pt x="302146" y="1104999"/>
                </a:cubicBezTo>
                <a:cubicBezTo>
                  <a:pt x="302146" y="775892"/>
                  <a:pt x="368845" y="462363"/>
                  <a:pt x="489462" y="177193"/>
                </a:cubicBezTo>
                <a:close/>
                <a:moveTo>
                  <a:pt x="239762" y="0"/>
                </a:moveTo>
                <a:lnTo>
                  <a:pt x="500363" y="0"/>
                </a:lnTo>
                <a:lnTo>
                  <a:pt x="427595" y="151058"/>
                </a:lnTo>
                <a:cubicBezTo>
                  <a:pt x="303580" y="444261"/>
                  <a:pt x="235003" y="766622"/>
                  <a:pt x="235003" y="1104999"/>
                </a:cubicBezTo>
                <a:cubicBezTo>
                  <a:pt x="235003" y="2458510"/>
                  <a:pt x="1332241" y="3555746"/>
                  <a:pt x="2685750" y="3555746"/>
                </a:cubicBezTo>
                <a:cubicBezTo>
                  <a:pt x="2939534" y="3555746"/>
                  <a:pt x="3184307" y="3517171"/>
                  <a:pt x="3414528" y="3445565"/>
                </a:cubicBezTo>
                <a:lnTo>
                  <a:pt x="3513821" y="3409224"/>
                </a:lnTo>
                <a:lnTo>
                  <a:pt x="3513821" y="3659239"/>
                </a:lnTo>
                <a:lnTo>
                  <a:pt x="3484411" y="3670003"/>
                </a:lnTo>
                <a:cubicBezTo>
                  <a:pt x="3232114" y="3748475"/>
                  <a:pt x="2963869" y="3790749"/>
                  <a:pt x="2685750" y="3790749"/>
                </a:cubicBezTo>
                <a:cubicBezTo>
                  <a:pt x="1202451" y="3790749"/>
                  <a:pt x="0" y="2588298"/>
                  <a:pt x="0" y="1104999"/>
                </a:cubicBezTo>
                <a:cubicBezTo>
                  <a:pt x="0" y="734174"/>
                  <a:pt x="75153" y="380902"/>
                  <a:pt x="211060" y="595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33436C-F771-6846-AAE9-F74480A5C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1682" y="434641"/>
            <a:ext cx="2198050" cy="21980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CAC8FC0-B5FE-E94A-A032-767453ABD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13627"/>
            <a:ext cx="2761272" cy="206828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D5EA7DD-DD0C-4CF6-A32C-528E37E4B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591F95-25E7-4D34-A98E-A69CA01C3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FC59B1-19CF-4B0E-89EB-19C670B18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90B4329F-181A-2647-9661-99B0C9E0E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574" y="4385429"/>
            <a:ext cx="2356344" cy="15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2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420</Words>
  <Application>Microsoft Macintosh PowerPoint</Application>
  <PresentationFormat>Widescreen</PresentationFormat>
  <Paragraphs>100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Legno</vt:lpstr>
      <vt:lpstr>La bicicletta</vt:lpstr>
      <vt:lpstr>indice</vt:lpstr>
      <vt:lpstr>storia</vt:lpstr>
      <vt:lpstr>  storia</vt:lpstr>
      <vt:lpstr> Storia </vt:lpstr>
      <vt:lpstr>   storia</vt:lpstr>
      <vt:lpstr>Storia</vt:lpstr>
      <vt:lpstr>Utilizzata dove?</vt:lpstr>
      <vt:lpstr>Utilizzata dove?</vt:lpstr>
      <vt:lpstr>Utilizzata dove?</vt:lpstr>
      <vt:lpstr>componenti</vt:lpstr>
      <vt:lpstr>COMPONENTI…. LA LORO IMPORTANZA</vt:lpstr>
      <vt:lpstr>Marche le mie preferite... </vt:lpstr>
      <vt:lpstr>Io e la bici</vt:lpstr>
      <vt:lpstr>Due sportivi</vt:lpstr>
      <vt:lpstr>Curiosità, DI TUTTO UN PO’…. MUSICA</vt:lpstr>
      <vt:lpstr>Curiosità, DI TUTTO UN PO’… FRASI CELEBRI o meno celebri</vt:lpstr>
      <vt:lpstr>Curiosità, DI TUTTO UN PO’… CINEMA / TV</vt:lpstr>
      <vt:lpstr>  domande</vt:lpstr>
      <vt:lpstr>Libro e oggetto</vt:lpstr>
      <vt:lpstr>Attività</vt:lpstr>
      <vt:lpstr>Attività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bicicletta</dc:title>
  <dc:creator>Rigamonti Elia (ALLIEVO)</dc:creator>
  <cp:lastModifiedBy>Gian Franco Pordenone</cp:lastModifiedBy>
  <cp:revision>3</cp:revision>
  <dcterms:created xsi:type="dcterms:W3CDTF">2021-01-20T14:32:39Z</dcterms:created>
  <dcterms:modified xsi:type="dcterms:W3CDTF">2021-01-24T17:24:43Z</dcterms:modified>
</cp:coreProperties>
</file>