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C967C"/>
    <a:srgbClr val="000099"/>
    <a:srgbClr val="0A7863"/>
    <a:srgbClr val="006666"/>
    <a:srgbClr val="004E4C"/>
    <a:srgbClr val="6600CC"/>
    <a:srgbClr val="00CCFF"/>
    <a:srgbClr val="0033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1D1DAB-DA6A-44CA-BF11-95D34B4CE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CF6CC4-DBE9-4969-B302-7983205E2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DD633C-6F11-4878-A841-6240D2B6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C212D6-A87F-4FEE-A36B-F53ECC6E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9E1344-43E1-431F-9893-65DAEDA2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124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FE602-2E3D-4899-9F34-9F81812B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99641B-D053-420F-AC90-8F6AAF6EB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3CE85C-6DD4-47C5-961D-2D37AD0D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405CC7-D4BF-495E-948E-236C0AC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E2449E-0F45-40FB-B6B0-FA1F5C1B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7624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0B78F9F-A969-4745-B89B-A1796B3C2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025025-1798-45AF-9668-D9D9C9011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09BE5-8F2F-4238-AC57-9DC13028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A7E71F-A306-48F4-87DD-98E7B549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A04276-2E91-4DA4-A50C-189E5FA0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16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27BD6-212E-4235-804C-766A30D7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D33094-D12D-482A-AA22-4F051BED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C2A3ED-4A98-4B3F-9A0D-7BB0C18C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E753E6-4624-4DDA-BE59-A2CAC21A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C27E49-7711-4C26-B0E7-BC9C7147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943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5487FC-B9B0-48A9-8229-2B4DFC69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89204A-2BF2-4793-9256-4B5527D11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21F525-DFC3-4D9B-B523-C3C6A3F6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DB87BC-CEB5-4063-85EA-30817DC2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6BA218-0086-4424-83E4-A989016D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2310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1027AD-988C-4D22-AE2D-416144C9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0D9E21-EB14-4827-A276-EF49AB7AB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B09087-7269-4C06-AC5F-476C0699F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AEF782-0028-495E-B191-C320BB2C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B8B431-B833-4A96-A853-38278769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71135D-C3C8-40F3-B98B-14640BAA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6477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7E6D83-E249-414D-8735-FDCE1742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C33F36-60FD-44BB-8FD7-651443DC1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47732D-BF88-4505-8FFD-9283A1479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0B8E269-0B1C-42B0-8369-F5D16DCE9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F65108-6697-435E-996F-110F48C4A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875BE7-C954-4592-BFA7-99FCA161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948FE9C-0E2E-4767-A40E-4AB46BFC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9EA45D-7057-49C3-8089-CD43B415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0640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78B8A-28F2-4731-9A49-2B6FC063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FEA1D3E-FD2D-46FD-A2F4-E191C2D8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4EA792-6C27-411F-BE74-DC8A14A1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8AD449-9B79-488C-AAC6-D1961F09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304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3DFC9A-DE05-4ECC-AD09-2FADEFDA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27192F-C842-43C9-8850-2B310832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17F098-85A7-415C-9476-2FB4CD9D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8982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6F765-FA34-45CF-96A5-3A12C4F7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1117EE-697F-415F-8599-1B34F9257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DB9E32-2F35-47D4-AC56-49ED7E03A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58AE4A-AF17-497C-A8A6-64EDC082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466FE9-7932-420A-8C3D-26983B40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88374B-FC26-4965-8A49-E17FA346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77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0FD73F-62BB-4AFD-8424-929E1C62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6ABBC27-280A-46B5-A25C-57035FC3B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B029D3-0AC2-405C-9ED1-EC3E11AB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447FFD-CD8C-4BCA-AA9B-C1FCB182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DAF26D-CD4F-4B81-92DF-C60C072E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FF0F78-9E90-4AA5-84A0-E60BBB9B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6256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39B11F-CE99-4230-8F7F-FA883B63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74C94E-B754-4FFA-96C4-5C6F60318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139796-03E8-4FEF-B598-B7BDBB28C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B8A8-3FFD-42E9-9B8E-9BC69E5FCC21}" type="datetimeFigureOut">
              <a:rPr lang="it-CH" smtClean="0"/>
              <a:t>19.09.21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B38367-ADF4-4705-B103-29A35973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371A8-2B84-43A9-8AE0-F1CF36052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01D08-8C59-4B55-8B14-FF26C2E3174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509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pixabay.com/it/illustrations/tempesta-fulmine-giallo-trasparente-128055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4D2D6-6C5F-43BF-ADEA-E1434871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674" y="239134"/>
            <a:ext cx="9803219" cy="1897380"/>
          </a:xfrm>
        </p:spPr>
        <p:txBody>
          <a:bodyPr/>
          <a:lstStyle/>
          <a:p>
            <a:pPr algn="ctr"/>
            <a:r>
              <a:rPr lang="it-CH" dirty="0">
                <a:solidFill>
                  <a:srgbClr val="0C967C"/>
                </a:solidFill>
                <a:latin typeface="Castellar" panose="020A0402060406010301" pitchFamily="18" charset="0"/>
              </a:rPr>
              <a:t>La mitologia greca</a:t>
            </a:r>
            <a:br>
              <a:rPr lang="it-CH" dirty="0">
                <a:latin typeface="Harrington" panose="04040505050A02020702" pitchFamily="82" charset="0"/>
              </a:rPr>
            </a:br>
            <a:r>
              <a:rPr lang="it-CH" dirty="0">
                <a:solidFill>
                  <a:srgbClr val="339966"/>
                </a:solidFill>
                <a:latin typeface="Harrington" panose="04040505050A02020702" pitchFamily="82" charset="0"/>
              </a:rPr>
              <a:t>presentata con un albero genealogico</a:t>
            </a:r>
          </a:p>
        </p:txBody>
      </p:sp>
    </p:spTree>
    <p:extLst>
      <p:ext uri="{BB962C8B-B14F-4D97-AF65-F5344CB8AC3E}">
        <p14:creationId xmlns:p14="http://schemas.microsoft.com/office/powerpoint/2010/main" val="74696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AA6B51-E088-4753-8050-FA19E43C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5155"/>
            <a:ext cx="10515600" cy="2707689"/>
          </a:xfrm>
        </p:spPr>
        <p:txBody>
          <a:bodyPr>
            <a:noAutofit/>
          </a:bodyPr>
          <a:lstStyle/>
          <a:p>
            <a:pPr algn="ctr"/>
            <a:r>
              <a:rPr lang="it-IT" sz="9600" b="1" dirty="0">
                <a:latin typeface="Symbol" panose="05050102010706020507" pitchFamily="18" charset="2"/>
                <a:ea typeface="Verdana" panose="020B0604030504040204" pitchFamily="34" charset="0"/>
              </a:rPr>
              <a:t>Domande?</a:t>
            </a:r>
            <a:br>
              <a:rPr lang="it-IT" sz="4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3600" dirty="0">
                <a:latin typeface="Verdana" panose="020B0604030504040204" pitchFamily="34" charset="0"/>
                <a:ea typeface="Verdana" panose="020B0604030504040204" pitchFamily="34" charset="0"/>
              </a:rPr>
              <a:t>Domande?</a:t>
            </a:r>
            <a:endParaRPr lang="it-CH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435B9F-E37F-4BF4-8653-FE66FA94E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" y="182880"/>
            <a:ext cx="7506147" cy="271092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CH" sz="9500" dirty="0">
                <a:solidFill>
                  <a:srgbClr val="800080"/>
                </a:solidFill>
                <a:latin typeface="Symbol" panose="05050102010706020507" pitchFamily="18" charset="2"/>
                <a:ea typeface="Verdana" panose="020B0604030504040204" pitchFamily="34" charset="0"/>
                <a:cs typeface="Verdana" panose="020B0604030504040204" pitchFamily="34" charset="0"/>
              </a:rPr>
              <a:t>Fine</a:t>
            </a:r>
          </a:p>
          <a:p>
            <a:pPr marL="0" indent="0" algn="ctr">
              <a:buNone/>
            </a:pPr>
            <a:r>
              <a:rPr lang="it-CH" sz="5400" dirty="0">
                <a:solidFill>
                  <a:srgbClr val="800080"/>
                </a:solidFill>
                <a:latin typeface="Harrington" panose="04040505050A0202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Fine</a:t>
            </a:r>
            <a:r>
              <a:rPr lang="it-CH" sz="9500" dirty="0">
                <a:solidFill>
                  <a:srgbClr val="800080"/>
                </a:solidFill>
                <a:latin typeface="Harrington" panose="04040505050A0202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it-CH" sz="3900" b="1" dirty="0">
                <a:solidFill>
                  <a:srgbClr val="6600CC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E grazie per l’attenzione</a:t>
            </a:r>
          </a:p>
          <a:p>
            <a:pPr marL="0" indent="0" algn="ctr">
              <a:buNone/>
            </a:pPr>
            <a:r>
              <a:rPr lang="it-CH" sz="3900" b="1" dirty="0">
                <a:solidFill>
                  <a:srgbClr val="002060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it-CH" sz="3900" b="1" dirty="0">
                <a:solidFill>
                  <a:srgbClr val="000099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Rebecca – 2E 2021</a:t>
            </a:r>
          </a:p>
          <a:p>
            <a:pPr marL="0" indent="0" algn="ctr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9666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DD40B-A282-4BDB-8DF2-9879AD85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b="1" dirty="0">
                <a:solidFill>
                  <a:schemeClr val="accent5">
                    <a:lumMod val="75000"/>
                  </a:schemeClr>
                </a:solidFill>
                <a:latin typeface="Harrington" panose="04040505050A02020702" pitchFamily="82" charset="0"/>
              </a:rPr>
              <a:t>Introduzione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0ADA0EA-0B7F-48DA-87FE-401CA0501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5" y="1690688"/>
            <a:ext cx="11418848" cy="4581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8000" dirty="0">
                <a:solidFill>
                  <a:srgbClr val="002060"/>
                </a:solidFill>
                <a:latin typeface="Castellar" panose="020A0402060406010301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 compito per l’estate ho scelto di presentare la mitologia greca creando un albero genealogico.</a:t>
            </a:r>
          </a:p>
          <a:p>
            <a:pPr marL="0" indent="0" algn="ctr">
              <a:buNone/>
            </a:pPr>
            <a:r>
              <a:rPr lang="it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mitologia greca è molto simile a quella romana, cambiano solamente i nomi di alcuni dèi.</a:t>
            </a:r>
          </a:p>
          <a:p>
            <a:pPr marL="0" indent="0" algn="ctr">
              <a:buNone/>
            </a:pPr>
            <a:r>
              <a:rPr lang="it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ho presentato tutti gli dèi, solo alcuni fra i più importanti. </a:t>
            </a:r>
          </a:p>
          <a:p>
            <a:pPr marL="0" indent="0" algn="ctr">
              <a:buNone/>
            </a:pPr>
            <a:r>
              <a:rPr lang="it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sono molte versioni di alberi genealogici e di miti, io ho preso spunto dai libri che avevo.</a:t>
            </a:r>
          </a:p>
          <a:p>
            <a:pPr marL="0" indent="0" algn="ctr">
              <a:buNone/>
            </a:pPr>
            <a:endParaRPr lang="it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it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B1897DA2-508B-4E69-8131-982280923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631" y="1800628"/>
            <a:ext cx="3951132" cy="485376"/>
          </a:xfrm>
        </p:spPr>
        <p:txBody>
          <a:bodyPr>
            <a:normAutofit fontScale="92500"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CH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All’inizio c’era Caos.</a:t>
            </a:r>
            <a:endParaRPr 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CH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AFCEB6-8FA3-4FAB-B184-10591AC2B90D}"/>
              </a:ext>
            </a:extLst>
          </p:cNvPr>
          <p:cNvSpPr txBox="1"/>
          <p:nvPr/>
        </p:nvSpPr>
        <p:spPr>
          <a:xfrm>
            <a:off x="3649197" y="2291387"/>
            <a:ext cx="5529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CH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Caos generò Gaia, la madre terra, per i romani </a:t>
            </a:r>
            <a:r>
              <a:rPr lang="it-CH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Tellus</a:t>
            </a:r>
            <a:r>
              <a:rPr lang="it-CH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CH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11AE3B-36B4-4184-8FE2-97C8FFA9FCD4}"/>
              </a:ext>
            </a:extLst>
          </p:cNvPr>
          <p:cNvSpPr txBox="1"/>
          <p:nvPr/>
        </p:nvSpPr>
        <p:spPr>
          <a:xfrm>
            <a:off x="4692481" y="3429000"/>
            <a:ext cx="6545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CH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Gaia, o Gea, creò Urano, il Cielo, e si </a:t>
            </a:r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unirono.</a:t>
            </a:r>
            <a:endParaRPr lang="de-D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de-D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D3EF4F-2C7C-4DB4-8DE4-5DE30036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670"/>
            <a:ext cx="10515600" cy="5434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Insieme generarono numerosi figli…</a:t>
            </a:r>
          </a:p>
          <a:p>
            <a:pPr marL="0" indent="0">
              <a:buNone/>
            </a:pPr>
            <a:endParaRPr lang="it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tre Ecatonchiri, esseri con cento braccia.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tre Ciclopi, esseri giganti con un solo occhio.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Titani e le </a:t>
            </a:r>
            <a:r>
              <a:rPr lang="it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Titanidi</a:t>
            </a: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Secondo alcuni miti, i Titani sono 6 e le </a:t>
            </a:r>
            <a:r>
              <a:rPr lang="it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Titanidi</a:t>
            </a: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pure, o addirittura 7; in altri solo tre: due Titani maschi e una </a:t>
            </a:r>
            <a:r>
              <a:rPr lang="it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Titanide</a:t>
            </a: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femmina.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più importanti sono Crono e Rea, un Titano e una Titanide; ora scopriremo perché:</a:t>
            </a:r>
          </a:p>
          <a:p>
            <a:pPr lvl="0"/>
            <a:endParaRPr lang="it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it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Urano era diventato un tiranno: aveva rinchiuso gli Ecatonchiri e i ciclopi nel Tartaro, la regione più buia del mondo sotterraneo, e solo i Titani erano rimasti liberi. Allora, con l’aiuto di Gea, Crono, il Titano più giovane, spodestò il padre.</a:t>
            </a:r>
          </a:p>
          <a:p>
            <a:pPr lvl="1"/>
            <a:endParaRPr lang="it-CH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it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Crono, Saturno nei miti romani, divenne il re dell’universo, benché fosse Oceano il primogenito, e prese in sposa Rea. Gea, però, mise in guardia Crono: se avesse avuto un figlio, egli lo avrebbe potuto spodestare, come lui aveva fatto con il padre. 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 l="22000" t="3000" r="25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,195 Foto Tridente, Immagini e Vettoriali">
            <a:extLst>
              <a:ext uri="{FF2B5EF4-FFF2-40B4-BE49-F238E27FC236}">
                <a16:creationId xmlns:a16="http://schemas.microsoft.com/office/drawing/2014/main" id="{5166A45F-D1C4-432C-A5C2-CA00BF4AC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9297" r="20864" b="11340"/>
          <a:stretch/>
        </p:blipFill>
        <p:spPr bwMode="auto">
          <a:xfrm rot="1850702">
            <a:off x="8823841" y="915016"/>
            <a:ext cx="2640140" cy="33544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  <a:effectLst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B3D9877-9B0B-4785-9A05-6A0FDE798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9504512">
            <a:off x="-199735" y="1325006"/>
            <a:ext cx="3399535" cy="40479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AF56C7-49F3-41C2-980D-255442335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717" y="608541"/>
            <a:ext cx="11121542" cy="5640917"/>
          </a:xfrm>
        </p:spPr>
        <p:txBody>
          <a:bodyPr>
            <a:noAutofit/>
          </a:bodyPr>
          <a:lstStyle/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Allora Crono ingoiò ogni figlio che Rea metteva al mondo, tranne l’ultimo: Zeus.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 non voleva che anche egli venisse mangiato da Crono, perciò lo nascose e al marito diede in pasto una pietra.</a:t>
            </a: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Zeus fu cresciuto, si presentò al padre e gli donò una pozione magica, che Crono bevve, per poi contorcersi dal dolore e vomitare i fratelli e le sorelle di Zeus. </a:t>
            </a: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 il Titano fuggì, ed iniziò una guerra fra titani e dèi.</a:t>
            </a: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guerra era lunga, perciò Gea decise di intervenire: suggerì a Zeus di liberare i Ciclopi, ancora rinchiusi nel Tartaro.</a:t>
            </a: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Zeus accettò il consiglio e i Ciclopi, riconoscenti, fabbricarono per lui e i suoi fratelli dei doni: a Zeus donarono la folgore, ad Ade l’elmo dell’invisibilità e a Poseidone il tridente.</a:t>
            </a: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Così gli dèi vinsero, e i Titani si ritirarono. Gli </a:t>
            </a:r>
            <a:r>
              <a:rPr lang="it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Ecatonchiri</a:t>
            </a: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 liberarono, grazie alla forza della folgore di Zeus usata nello scontro finale.</a:t>
            </a:r>
          </a:p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Zeus e i suoi fratelli andarono a vivere sull’Olimpo, il monte che credevano fosse il più alto del mondo, che divenne la dimora degli dèi.</a:t>
            </a:r>
          </a:p>
          <a:p>
            <a:pPr lvl="0"/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it-CH" sz="2000" dirty="0"/>
          </a:p>
          <a:p>
            <a:endParaRPr lang="it-CH" sz="2000" dirty="0"/>
          </a:p>
        </p:txBody>
      </p:sp>
    </p:spTree>
    <p:extLst>
      <p:ext uri="{BB962C8B-B14F-4D97-AF65-F5344CB8AC3E}">
        <p14:creationId xmlns:p14="http://schemas.microsoft.com/office/powerpoint/2010/main" val="383612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3BA5CD-9933-481D-B41A-6941A60F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43"/>
            <a:ext cx="10515600" cy="5018567"/>
          </a:xfrm>
        </p:spPr>
        <p:txBody>
          <a:bodyPr>
            <a:normAutofit/>
          </a:bodyPr>
          <a:lstStyle/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Zeus diventò il re degli dèi, dio del fulmine, del cielo e della terra, per i romani Giove. Il suo animale è l’aquila. Simboleggia il potere; infatti l’aquila regna sui cieli e sugli altri uccelli, come Zeus governa i cinque fratelli: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Ade, divinità degli Inferi, dai romani è chiamato Plutone, ha l’elmo dell’invisibilità.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Demetra, la dea dell’agricoltura, nei miti romani Cerere, ha avuto una figlia con Zeus: Core, nome romano Proserpina, che si è unita con la forza ad Ade, prendendo il nome di Persefone.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Era, dea del matrimonio, per i romani Giunone, è il simbolo di gelosia per i tradimenti subiti da Zeus, il marito.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Estia, la dea del focolare, è Vesta nei miti romani.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Poseidone, dio del mare, per i romani Nettuno, ha come simboli il delfino e il tridente, quest’ultimo donatagli dai ciclopi.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845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iamme vettori stock, immagini, disegni Fiamme | Grafica vettoriale da  Depositphotos">
            <a:extLst>
              <a:ext uri="{FF2B5EF4-FFF2-40B4-BE49-F238E27FC236}">
                <a16:creationId xmlns:a16="http://schemas.microsoft.com/office/drawing/2014/main" id="{BB45F35D-73CC-4D51-BCFF-8440F0EBD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6334" r="9291" b="9604"/>
          <a:stretch/>
        </p:blipFill>
        <p:spPr bwMode="auto">
          <a:xfrm rot="1294760">
            <a:off x="8744837" y="541014"/>
            <a:ext cx="2668466" cy="3165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51D6C0-4E78-44CF-BBEF-045AE55C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675"/>
            <a:ext cx="10515600" cy="4154650"/>
          </a:xfrm>
        </p:spPr>
        <p:txBody>
          <a:bodyPr>
            <a:normAutofit lnSpcReduction="10000"/>
          </a:bodyPr>
          <a:lstStyle/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re degli dèi ha avuto molte amanti, e molti figli. Ma solo con alcune donne si è veramente sposato: la moglie «definitiva», l’ultima, è Era, con la quale ha avuto quattro figli.</a:t>
            </a:r>
          </a:p>
          <a:p>
            <a:pPr lvl="0"/>
            <a:r>
              <a:rPr lang="it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Ilizia</a:t>
            </a: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è la dea del parto,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chiamata Lucina nei miti romani.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Ebe</a:t>
            </a: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è, secondo alcuni miti, la giovinezza; secondo altri, invece, è la coppiera dell’Olimpo, più comunemente è la divina ancella della madre Era, ed è chiamata </a:t>
            </a:r>
            <a:r>
              <a:rPr lang="it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Iuventas</a:t>
            </a:r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(che significa appunto gioventù, giovinezza) dai romani.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Ares, dio della guerra, dai romani è chiamato Marte, è un dio aggressivo e bellicoso.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Efesto, Vulcano nei miti romani, dio del fuoco, è una specie di fabbro: ha una fucina dove lavora il ferro e plasma cose e oggetti.                                    Alla nascita era talmente brutto che la madre lo scagliò giù dal monte, rendendolo pure zoppo!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8781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9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AC115B-283E-4A36-8CCE-6823071A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1422646"/>
            <a:ext cx="11612879" cy="4012707"/>
          </a:xfrm>
        </p:spPr>
        <p:txBody>
          <a:bodyPr>
            <a:normAutofit/>
          </a:bodyPr>
          <a:lstStyle/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Zeus con Maia ha generato Ermes, il messaggero degli dèi: ha dei calzari alati che gli permettono di andare velocissimo e di volare per portare i messaggi.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re degli dèi ha avuto i gemelli Apollo e Afrodite con Leto.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Apollo è un dio bellissimo, uno degli unici ad avere lo stesso nome sia nei miti romani che in quelli greci. È molto solare, ed è il dio della divinazione e della musica: nessuno lo batte nel suonare la lira regalatagli dal padre!! 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Invece Artemide è, a differenza del gemello solare, il contrario: è raffigurata dalla luna crescente. È la dea della caccia ed ha la cerva come animale da compagnia. Artemide è vergine e usa il suo arco solo per difendere la madre, o per uccidere. È Diana per i romani. </a:t>
            </a:r>
          </a:p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Zeus ha avuto molti figli anche con le donne mortali: ad esempio con Alcmena ha avuto Eracle, per i romani Ercole, il semidio che ha subito le famose dodici fatiche. </a:t>
            </a:r>
          </a:p>
        </p:txBody>
      </p:sp>
    </p:spTree>
    <p:extLst>
      <p:ext uri="{BB962C8B-B14F-4D97-AF65-F5344CB8AC3E}">
        <p14:creationId xmlns:p14="http://schemas.microsoft.com/office/powerpoint/2010/main" val="73323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172667-A296-46EF-B708-4CB36CEC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251"/>
            <a:ext cx="10515600" cy="4996749"/>
          </a:xfrm>
        </p:spPr>
        <p:txBody>
          <a:bodyPr>
            <a:normAutofit/>
          </a:bodyPr>
          <a:lstStyle/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Un’altra moglie di Zeus è stata Metis, ninfa mutaforma, la madre di Atena. Atena, Minerva per i romani, è la dea della guerra e della saggezza, simboleggiata dalla civetta. È nata uscendo armata dalla testa di Zeus, spesso è raffigurata con una lancia, un elmo e uno scudo.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Afrodite è la dea della bellezza, dai i romani è chiamata Venere. È la figlia di Dione e di Zeus. Secondo alcuni miti è invece figlia di Urano, secondo altri madre di Eros, il dio dell’amore, Cupido per i romani. Si dice che sia sposata con il fratellastro Efesto.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Semele ha generato, con Zeus, Dioniso, Bacco per i romani, dio dell’ebrezza, delle vigne e del vino, portatore del teatro. Il teatro di Dioniso, è situato sotto quella che nell’Antica Grecia era l’Acropoli di Atene.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de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7550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1194</Words>
  <Application>Microsoft Macintosh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Castellar</vt:lpstr>
      <vt:lpstr>Harrington</vt:lpstr>
      <vt:lpstr>Symbol</vt:lpstr>
      <vt:lpstr>Verdana</vt:lpstr>
      <vt:lpstr>Tema di Office</vt:lpstr>
      <vt:lpstr>La mitologia greca presentata con un albero genealogico</vt:lpstr>
      <vt:lpstr>Introduzione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Domande? Domande?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Albero genealogico degli dèi greci</dc:title>
  <dc:creator>veronese</dc:creator>
  <cp:lastModifiedBy>Gian Franco Pordenone</cp:lastModifiedBy>
  <cp:revision>108</cp:revision>
  <dcterms:created xsi:type="dcterms:W3CDTF">2021-08-24T08:17:30Z</dcterms:created>
  <dcterms:modified xsi:type="dcterms:W3CDTF">2021-09-19T18:20:13Z</dcterms:modified>
</cp:coreProperties>
</file>