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2" r:id="rId3"/>
    <p:sldId id="258" r:id="rId4"/>
    <p:sldId id="259" r:id="rId5"/>
    <p:sldId id="260" r:id="rId6"/>
    <p:sldId id="275" r:id="rId7"/>
    <p:sldId id="279" r:id="rId8"/>
    <p:sldId id="264" r:id="rId9"/>
    <p:sldId id="266" r:id="rId10"/>
    <p:sldId id="265" r:id="rId11"/>
    <p:sldId id="283" r:id="rId12"/>
    <p:sldId id="269" r:id="rId13"/>
    <p:sldId id="272" r:id="rId14"/>
    <p:sldId id="261" r:id="rId15"/>
    <p:sldId id="278" r:id="rId16"/>
    <p:sldId id="276" r:id="rId17"/>
    <p:sldId id="273" r:id="rId18"/>
    <p:sldId id="277" r:id="rId19"/>
    <p:sldId id="274" r:id="rId20"/>
    <p:sldId id="280" r:id="rId21"/>
    <p:sldId id="268" r:id="rId22"/>
    <p:sldId id="281" r:id="rId23"/>
    <p:sldId id="267" r:id="rId24"/>
    <p:sldId id="270" r:id="rId25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F677A-5D1B-43F1-AAF2-8502EDD51B06}" v="658" dt="2025-02-16T14:48:27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0" autoAdjust="0"/>
    <p:restoredTop sz="94660"/>
  </p:normalViewPr>
  <p:slideViewPr>
    <p:cSldViewPr snapToGrid="0">
      <p:cViewPr varScale="1">
        <p:scale>
          <a:sx n="48" d="100"/>
          <a:sy n="48" d="100"/>
        </p:scale>
        <p:origin x="97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15F55-7C30-4222-B22B-3014A32A41A8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25DD3-1673-4B4A-817F-154B18C01FF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52329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25DD3-1673-4B4A-817F-154B18C01FF3}" type="slidenum">
              <a:rPr lang="it-CH" smtClean="0"/>
              <a:t>1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81492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25DD3-1673-4B4A-817F-154B18C01FF3}" type="slidenum">
              <a:rPr lang="it-CH" smtClean="0"/>
              <a:t>14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77548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9D5DF-7301-92C8-5522-494E05563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C48073-E9E9-F064-D451-9BD1D7D82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29EF60-11DF-9D4D-2E53-260A630E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8B35F7-720D-098A-3666-59C834CA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37FF5F-D21B-E16B-14B4-69BB6A1A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1356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89AAD7-B956-E644-E9A5-D380D9DB7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4EF4055-2082-BC54-BDDE-D492A73E7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BF4F63-EE1E-05EF-CAF6-38E5C893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D49390-D92D-9388-AF2A-4C2B7B9F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5F35D8-4681-38D9-FD38-0121707F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56410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E0D199-EFF8-A720-DD39-8EFC94418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3E1C53-3C1E-F059-72C0-B209C63E0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E2CD47-7E37-1AEC-B31F-5371A8AC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5DDE1B-98DD-B02B-D329-3718B7E4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BAEFED-B939-E67D-2A8A-27E3044E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91629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6A4D73-BFFD-099F-B700-E1DEA7ADC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DE13B4-F7A3-7C31-9C4B-124A6A5F0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3FCBBA-1034-FFFD-AAD7-E0349B80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2C7681-C816-5D13-B0CE-B45E48B2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25D082-D708-4BB5-80DD-ACADE241B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95939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C05E9-E129-2E63-9172-CDC3CD2B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0DE807-2869-ECC4-5830-207F9A846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747F74-B8C5-BDEC-5972-6970D51B6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403C93-4DE3-E106-0B4B-1D43BD5B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0E678E-733E-36E9-3DF4-94E1C724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20210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1FDC5-6698-D83D-9717-5C83EB9A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F0EAB-1A6C-910C-D9B3-D45F43089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5892EB1-4D4B-05BE-88D9-2BEDF5F6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EE71D2-7A12-43B5-2114-BAEB61C7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F92615-5AB7-6FF2-9390-A88C20D6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0DCA55-D9FE-8141-57DA-0A1DD74E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65796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43478-A6C4-4CC6-F77A-3577C9880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58FC50-D07E-A3B3-BF1C-E73CFE3E5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CBEEC5-DF59-EFCB-25D7-9AD9E3174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F1BB85D-BBF8-9E61-8C19-F2616D9FC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F2F0ABB-3D60-614B-9261-D5B0E58E2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5001DD-4562-41D1-5EDA-797F67F8D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F8B0C6E-7D87-CDE4-E08B-EC2DF791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937394-16C5-6DA5-3449-CB539DC2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44685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208E4D-A2E4-2E7E-A892-5E51C39E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A75DF7-BFC9-E3F4-9617-6CB0B452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F80AE2-B6FF-651E-59EF-6A1C54963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D6CAFB-2325-0F1D-7CF5-34C75F74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39328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9E7A03-A9FB-C72B-84D0-459356D7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6E18F4-2465-FF56-E6AE-6EE77BD6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4E247E-4744-167F-07CC-481BEC1C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6455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9621A-642C-5434-7E75-35FA0D5C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BEE0F5-3CBD-8F51-5AC0-E2CF6F98D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2CFA5F-1840-00F1-9756-EE3828043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4CB499-607B-37F7-5D8D-772245A5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916753-BC83-28C2-42A5-B9CA5FB6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7CC452-5388-2A39-F5C2-0994203C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83355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09E164-BC0D-1B51-D5ED-92456460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18CA60-C5EE-58F7-BF59-8B2721C40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689450-36D1-D523-6F29-151A5DFE2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3C086B-B02B-5C93-43E7-F910D4EF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3C8B2F-9595-1209-DC2F-36774D29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37FFC4-BA76-0F9D-49C1-A8A270EC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41041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544167F-3486-5098-2ADA-6D4D0F3C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C62266-1998-8D87-523C-E92E75B94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9D8A86-B0CB-3492-8065-1B0D44DA8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5993DD-C43C-408B-8A80-186C272E036F}" type="datetimeFigureOut">
              <a:rPr lang="it-CH" smtClean="0"/>
              <a:t>19.02.2025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861803-5311-2759-5C9D-6251B649C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AF6531-2D00-B919-2550-78F23BFD3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009819-22A6-457A-9FF4-7D311BF2D077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00410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zdj-oVQmQc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691A75-4B53-67CB-6F01-970AE82D7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547" y="663819"/>
            <a:ext cx="5734911" cy="15565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</a:rPr>
              <a:t>ROBIN HOOD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28A637-5ED3-B87F-017E-37543A575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2625961"/>
            <a:ext cx="4377793" cy="79382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RUBARE AI RICCHI</a:t>
            </a:r>
          </a:p>
          <a:p>
            <a:r>
              <a:rPr lang="en-US" i="1" dirty="0">
                <a:solidFill>
                  <a:schemeClr val="bg1"/>
                </a:solidFill>
              </a:rPr>
              <a:t> PER AIUTARE I POVERI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68C9181-E623-801C-530D-EC6ED2F1C9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58" r="21557" b="-1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62B7A1-CA82-D3FC-3B0D-4615863780F2}"/>
              </a:ext>
            </a:extLst>
          </p:cNvPr>
          <p:cNvSpPr txBox="1"/>
          <p:nvPr/>
        </p:nvSpPr>
        <p:spPr>
          <a:xfrm flipH="1">
            <a:off x="1180690" y="4866225"/>
            <a:ext cx="3550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CH" dirty="0">
                <a:solidFill>
                  <a:schemeClr val="bg1"/>
                </a:solidFill>
              </a:rPr>
              <a:t>SAMUELE E SAMUEL</a:t>
            </a:r>
          </a:p>
          <a:p>
            <a:pPr algn="ctr">
              <a:spcAft>
                <a:spcPts val="600"/>
              </a:spcAft>
            </a:pPr>
            <a:r>
              <a:rPr lang="it-CH" dirty="0">
                <a:solidFill>
                  <a:schemeClr val="bg1"/>
                </a:solidFill>
              </a:rPr>
              <a:t>2F</a:t>
            </a:r>
          </a:p>
          <a:p>
            <a:pPr algn="ctr">
              <a:spcAft>
                <a:spcPts val="600"/>
              </a:spcAft>
            </a:pPr>
            <a:r>
              <a:rPr lang="it-CH" dirty="0">
                <a:solidFill>
                  <a:schemeClr val="bg1"/>
                </a:solidFill>
              </a:rPr>
              <a:t>2024/2025</a:t>
            </a:r>
          </a:p>
        </p:txBody>
      </p:sp>
    </p:spTree>
    <p:extLst>
      <p:ext uri="{BB962C8B-B14F-4D97-AF65-F5344CB8AC3E}">
        <p14:creationId xmlns:p14="http://schemas.microsoft.com/office/powerpoint/2010/main" val="280379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770C2C-CD7B-AA54-6D67-420E5C8E4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2271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022F71C-9720-5D6E-D0E6-783CDC50A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anchor="b">
            <a:normAutofit/>
          </a:bodyPr>
          <a:lstStyle/>
          <a:p>
            <a:r>
              <a:rPr lang="it-CH" sz="3400" dirty="0"/>
              <a:t> </a:t>
            </a:r>
            <a:r>
              <a:rPr lang="it-CH" sz="3400" dirty="0">
                <a:latin typeface="Comic Sans MS" panose="030F0702030302020204" pitchFamily="66" charset="0"/>
              </a:rPr>
              <a:t>Tra realtà e leggenda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1E43A9-1515-905D-E17B-542A6E07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it-CH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ROBIN HOOD È UN PERSONAGGIO VERAMENTE ESISTITO?</a:t>
            </a:r>
          </a:p>
          <a:p>
            <a:pPr marL="0" indent="0">
              <a:buNone/>
            </a:pPr>
            <a:endParaRPr lang="it-CH" sz="2400" b="1" dirty="0">
              <a:latin typeface="Comic Sans MS" panose="030F0702030302020204" pitchFamily="66" charset="0"/>
            </a:endParaRPr>
          </a:p>
          <a:p>
            <a:r>
              <a:rPr lang="it-CH" sz="2000" dirty="0">
                <a:latin typeface="Comic Sans MS" panose="030F0702030302020204" pitchFamily="66" charset="0"/>
              </a:rPr>
              <a:t>I testi narrano di una leggenda  ma c’è anche qualche cosa di vero…</a:t>
            </a:r>
          </a:p>
          <a:p>
            <a:r>
              <a:rPr lang="it-CH" sz="2000" dirty="0">
                <a:latin typeface="Comic Sans MS" panose="030F0702030302020204" pitchFamily="66" charset="0"/>
              </a:rPr>
              <a:t>Forse era un nobile che è morto alla fine di un combattimento oppure era un dio della Foresta</a:t>
            </a:r>
          </a:p>
          <a:p>
            <a:endParaRPr lang="it-CH" sz="2000" dirty="0">
              <a:latin typeface="Comic Sans MS" panose="030F0702030302020204" pitchFamily="66" charset="0"/>
            </a:endParaRPr>
          </a:p>
          <a:p>
            <a:endParaRPr lang="it-CH" sz="1700" dirty="0"/>
          </a:p>
        </p:txBody>
      </p:sp>
    </p:spTree>
    <p:extLst>
      <p:ext uri="{BB962C8B-B14F-4D97-AF65-F5344CB8AC3E}">
        <p14:creationId xmlns:p14="http://schemas.microsoft.com/office/powerpoint/2010/main" val="259634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44AB7-77CF-DDEC-C1F3-1B2AE4780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23D75F-500A-3596-E0ED-9F500A904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993913-6723-018D-5EB9-017B0F83A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PRESENTAZIONE </a:t>
            </a:r>
            <a:b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8000" dirty="0">
                <a:solidFill>
                  <a:srgbClr val="FFFFFF"/>
                </a:solidFill>
              </a:rPr>
              <a:t>DEL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FILM 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107616B6-BFAA-9C66-B6E6-45CBD2D9C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C2EB0CCA-4EEF-2362-0565-955A00F16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301E3C68-BAE9-6B6D-4A6A-004E54BF1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38D52E-1199-8AA5-C0F7-36D4E7E1C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4D3C16AF-8319-EDA1-BB0A-FDCDD9F2D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968BA458-7D6F-5AAC-2853-ABDFA255D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195F027-664A-8984-6DA6-1B5C81C59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6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654D51-7D6A-5541-341C-78DE5178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Robin Hood (film 1973)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61BC4F67-AF15-A957-E8AB-64D534E58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731" y="2172430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CH" sz="2000" dirty="0">
                <a:latin typeface="Comic Sans MS" panose="030F0702030302020204" pitchFamily="66" charset="0"/>
              </a:rPr>
              <a:t>Abbiamo scoperto che nel corso degli anni hanno fatto diversi film e versioni di Robin Hood, ma noi abbiamo deciso di guardare il film d’animazione prodotto dalla Walt Disney .</a:t>
            </a:r>
          </a:p>
          <a:p>
            <a:pPr marL="0" indent="0">
              <a:buNone/>
            </a:pPr>
            <a:endParaRPr lang="it-CH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it-CH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Film divertente, molto bello e riproduce la storia di Robin in maniera semplice.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19C082-1BB8-7C50-FB54-39CAF4536F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89" r="2" b="1464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0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477B9F-055A-7690-1DD0-216A3856D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AA73574-0B4F-8DE5-E1DE-F430485345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31" r="1" b="23674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6" name="Freeform: Shape 3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Freeform: Shape 3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0D9176-3615-F8F4-C426-AAD9910A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I personaggi</a:t>
            </a:r>
            <a:endParaRPr lang="it-CH" sz="3400" dirty="0"/>
          </a:p>
        </p:txBody>
      </p:sp>
      <p:sp>
        <p:nvSpPr>
          <p:cNvPr id="48" name="Rectangle 3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3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CF42E6-36D9-8E47-B31A-D82F83718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CH" sz="2400" b="1" dirty="0">
                <a:latin typeface="Comic Sans MS" panose="030F0702030302020204" pitchFamily="66" charset="0"/>
              </a:rPr>
              <a:t>ROBIN HOOD</a:t>
            </a:r>
          </a:p>
          <a:p>
            <a:pPr marL="0" indent="0">
              <a:buNone/>
            </a:pPr>
            <a:endParaRPr lang="it-CH" sz="2400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eroe popolare del Regno Unito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abilissimo nell’uso dell’arco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latin typeface="Comic Sans MS" panose="030F0702030302020204" pitchFamily="66" charset="0"/>
              </a:rPr>
              <a:t> la </a:t>
            </a:r>
            <a:r>
              <a:rPr lang="en-US" sz="2000" dirty="0" err="1">
                <a:latin typeface="Comic Sans MS" panose="030F0702030302020204" pitchFamily="66" charset="0"/>
              </a:rPr>
              <a:t>sua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storia</a:t>
            </a:r>
            <a:r>
              <a:rPr lang="en-US" sz="2000" dirty="0">
                <a:latin typeface="Comic Sans MS" panose="030F0702030302020204" pitchFamily="66" charset="0"/>
              </a:rPr>
              <a:t> è </a:t>
            </a:r>
            <a:r>
              <a:rPr lang="en-US" sz="2000" dirty="0" err="1">
                <a:latin typeface="Comic Sans MS" panose="030F0702030302020204" pitchFamily="66" charset="0"/>
              </a:rPr>
              <a:t>famosa</a:t>
            </a:r>
            <a:r>
              <a:rPr lang="en-US" sz="2000" dirty="0">
                <a:latin typeface="Comic Sans MS" panose="030F0702030302020204" pitchFamily="66" charset="0"/>
              </a:rPr>
              <a:t> per aver rubato ai </a:t>
            </a:r>
            <a:r>
              <a:rPr lang="en-US" sz="2000" dirty="0" err="1">
                <a:latin typeface="Comic Sans MS" panose="030F0702030302020204" pitchFamily="66" charset="0"/>
              </a:rPr>
              <a:t>ricchi</a:t>
            </a:r>
            <a:r>
              <a:rPr lang="en-US" sz="2000" dirty="0">
                <a:latin typeface="Comic Sans MS" panose="030F0702030302020204" pitchFamily="66" charset="0"/>
              </a:rPr>
              <a:t>, e poi aver </a:t>
            </a:r>
            <a:r>
              <a:rPr lang="en-US" sz="2000" dirty="0" err="1">
                <a:latin typeface="Comic Sans MS" panose="030F0702030302020204" pitchFamily="66" charset="0"/>
              </a:rPr>
              <a:t>donato</a:t>
            </a:r>
            <a:r>
              <a:rPr lang="en-US" sz="2000" dirty="0">
                <a:latin typeface="Comic Sans MS" panose="030F0702030302020204" pitchFamily="66" charset="0"/>
              </a:rPr>
              <a:t> ai </a:t>
            </a:r>
            <a:r>
              <a:rPr lang="en-US" sz="2000" dirty="0" err="1">
                <a:latin typeface="Comic Sans MS" panose="030F0702030302020204" pitchFamily="66" charset="0"/>
              </a:rPr>
              <a:t>poveri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Tx/>
              <a:buChar char="-"/>
            </a:pPr>
            <a:endParaRPr lang="it-CH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CF494C-EB78-01C5-A1CD-114F4E062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3515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C452FB-91DE-182D-3766-D99F2105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I personaggi</a:t>
            </a:r>
            <a:r>
              <a:rPr lang="it-CH" sz="3400" dirty="0"/>
              <a:t>	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5B8A21-F4E7-1963-581D-EC0E223CD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CH" sz="2400" b="1" dirty="0">
                <a:latin typeface="Comic Sans MS" panose="030F0702030302020204" pitchFamily="66" charset="0"/>
              </a:rPr>
              <a:t>LADY MARIAN</a:t>
            </a:r>
          </a:p>
          <a:p>
            <a:pPr marL="0" indent="0">
              <a:buNone/>
            </a:pPr>
            <a:endParaRPr lang="it-CH" sz="2400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nipote di Re Riccardo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fin dall’infanzia è innamorata di Robin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e alla fine si sposa con lui</a:t>
            </a:r>
          </a:p>
        </p:txBody>
      </p:sp>
    </p:spTree>
    <p:extLst>
      <p:ext uri="{BB962C8B-B14F-4D97-AF65-F5344CB8AC3E}">
        <p14:creationId xmlns:p14="http://schemas.microsoft.com/office/powerpoint/2010/main" val="404230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80C611-5951-7344-5626-C9B48A71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1DFF41-4A77-540D-B385-41E46CE7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4739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3" name="Freeform: Shape 3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3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561D8C9-D3F7-1C81-9363-6E570BB5D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>
                <a:latin typeface="Comic Sans MS" panose="030F0702030302020204" pitchFamily="66" charset="0"/>
              </a:rPr>
              <a:t>I personaggi</a:t>
            </a:r>
            <a:r>
              <a:rPr lang="it-CH" sz="3400"/>
              <a:t>	</a:t>
            </a:r>
            <a:endParaRPr lang="it-CH" sz="3400" dirty="0"/>
          </a:p>
        </p:txBody>
      </p:sp>
      <p:sp>
        <p:nvSpPr>
          <p:cNvPr id="45" name="Rectangle 3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3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1998A8-71D7-DA78-840A-0324565D0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CH" sz="2000" b="1">
                <a:latin typeface="Comic Sans MS" panose="030F0702030302020204" pitchFamily="66" charset="0"/>
              </a:rPr>
              <a:t>LITTLE JOHN</a:t>
            </a:r>
          </a:p>
          <a:p>
            <a:pPr marL="0" indent="0">
              <a:buNone/>
            </a:pPr>
            <a:endParaRPr lang="it-CH" sz="2000" b="1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CH" sz="2000">
                <a:latin typeface="Comic Sans MS" panose="030F0702030302020204" pitchFamily="66" charset="0"/>
              </a:rPr>
              <a:t> miglior amico di Robin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>
                <a:latin typeface="Comic Sans MS" panose="030F0702030302020204" pitchFamily="66" charset="0"/>
              </a:rPr>
              <a:t> forte e agile</a:t>
            </a:r>
            <a:endParaRPr lang="it-CH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4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F336C-F56F-F507-5500-862329EB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739FBAD-3192-D605-A413-1D9C8EE90E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90" r="26532" b="2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0" name="Freeform: Shape 3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A475F12-5E00-0EF2-9609-55748286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I personaggi</a:t>
            </a:r>
            <a:r>
              <a:rPr lang="it-CH" sz="3400" dirty="0"/>
              <a:t>	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99F54-5473-3DB8-D6A9-65137DA5F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CH" sz="2400" b="1" dirty="0">
                <a:latin typeface="Comic Sans MS" panose="030F0702030302020204" pitchFamily="66" charset="0"/>
              </a:rPr>
              <a:t>FRA TUCK</a:t>
            </a:r>
          </a:p>
          <a:p>
            <a:pPr marL="0" indent="0">
              <a:buNone/>
            </a:pPr>
            <a:endParaRPr lang="it-CH" sz="2400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compagno di avventura di Robin Hood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frate giovanile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buono e altruista</a:t>
            </a:r>
          </a:p>
          <a:p>
            <a:endParaRPr lang="it-CH" sz="2000" dirty="0"/>
          </a:p>
          <a:p>
            <a:pPr marL="0" indent="0">
              <a:buNone/>
            </a:pPr>
            <a:endParaRPr lang="it-CH" sz="2000" dirty="0"/>
          </a:p>
        </p:txBody>
      </p:sp>
    </p:spTree>
    <p:extLst>
      <p:ext uri="{BB962C8B-B14F-4D97-AF65-F5344CB8AC3E}">
        <p14:creationId xmlns:p14="http://schemas.microsoft.com/office/powerpoint/2010/main" val="4141930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060CF-31AB-B368-84DC-0138F1B03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cartone animato, dipinto, arte, muro&#10;&#10;Descrizione generata automaticamente">
            <a:extLst>
              <a:ext uri="{FF2B5EF4-FFF2-40B4-BE49-F238E27FC236}">
                <a16:creationId xmlns:a16="http://schemas.microsoft.com/office/drawing/2014/main" id="{FF78F39E-773B-1467-F694-21F0F5FBE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34" r="7164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F46A02A-B4A1-2A06-0571-7B5ABE59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I personaggi</a:t>
            </a:r>
            <a:r>
              <a:rPr lang="it-CH" sz="3400" dirty="0"/>
              <a:t>	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280D4-42CC-2E00-5421-D4D22C62C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412964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CH" sz="2400" b="1" dirty="0">
                <a:latin typeface="Comic Sans MS" panose="030F0702030302020204" pitchFamily="66" charset="0"/>
              </a:rPr>
              <a:t>SCERIFFO DI NOTTINGHAM</a:t>
            </a:r>
          </a:p>
          <a:p>
            <a:pPr marL="0" indent="0">
              <a:buNone/>
            </a:pPr>
            <a:endParaRPr lang="it-CH" sz="2400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arrogante e prepotente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principale antagonista di Robin Hood e dei suoi compagni;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è fedele al principe Giovanni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il suo compito è quello di catturare il fuorilegge Robin Hood</a:t>
            </a:r>
          </a:p>
          <a:p>
            <a:pPr>
              <a:buFontTx/>
              <a:buChar char="-"/>
            </a:pPr>
            <a:endParaRPr lang="it-CH" sz="2000" dirty="0"/>
          </a:p>
        </p:txBody>
      </p:sp>
    </p:spTree>
    <p:extLst>
      <p:ext uri="{BB962C8B-B14F-4D97-AF65-F5344CB8AC3E}">
        <p14:creationId xmlns:p14="http://schemas.microsoft.com/office/powerpoint/2010/main" val="11686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5FF866-B754-CC10-B74C-AF0F4E15C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4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16E196A-2649-5D9B-4972-0D3D35E0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010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3" name="Freeform: Shape 46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8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55F88D-C2BE-9DB8-E2D2-34C30F0A4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I personaggi</a:t>
            </a:r>
            <a:r>
              <a:rPr lang="it-CH" sz="3400" dirty="0"/>
              <a:t>	</a:t>
            </a:r>
          </a:p>
        </p:txBody>
      </p:sp>
      <p:sp>
        <p:nvSpPr>
          <p:cNvPr id="46" name="Rectangle 50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52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AD46B5-3FCF-6472-E377-A7F081A5C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CH" sz="2400" b="1" dirty="0">
                <a:latin typeface="Comic Sans MS" panose="030F0702030302020204" pitchFamily="66" charset="0"/>
              </a:rPr>
              <a:t>Principe Giovanni</a:t>
            </a:r>
          </a:p>
          <a:p>
            <a:pPr marL="0" indent="0">
              <a:buNone/>
            </a:pPr>
            <a:endParaRPr lang="it-CH" sz="2400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antagonista di Robin Hood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immaturo (succhia il pollice)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avido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fratello Re Riccardo Cuor di Leone</a:t>
            </a:r>
          </a:p>
          <a:p>
            <a:pPr>
              <a:buFont typeface="Wingdings" panose="05000000000000000000" pitchFamily="2" charset="2"/>
              <a:buChar char="v"/>
            </a:pPr>
            <a:endParaRPr lang="it-CH" sz="2000" dirty="0">
              <a:latin typeface="Comic Sans MS" panose="030F0702030302020204" pitchFamily="66" charset="0"/>
            </a:endParaRPr>
          </a:p>
          <a:p>
            <a:endParaRPr lang="it-CH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it-CH" sz="2000" dirty="0"/>
          </a:p>
        </p:txBody>
      </p:sp>
    </p:spTree>
    <p:extLst>
      <p:ext uri="{BB962C8B-B14F-4D97-AF65-F5344CB8AC3E}">
        <p14:creationId xmlns:p14="http://schemas.microsoft.com/office/powerpoint/2010/main" val="83147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78C5B-0153-579D-A8BE-857A85F34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209E2B-F5E9-CD57-C0EC-F73E40A0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65" r="-1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A8CC80-663E-7EB9-4CBC-00D42A2C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I personaggi</a:t>
            </a:r>
            <a:r>
              <a:rPr lang="it-CH" sz="3400" dirty="0"/>
              <a:t>	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28DE0D-A901-AB31-5750-F1CA25D4A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CH" sz="2400" b="1" dirty="0">
                <a:latin typeface="Comic Sans MS" panose="030F0702030302020204" pitchFamily="66" charset="0"/>
              </a:rPr>
              <a:t>Re Riccardo Cuor di Leone</a:t>
            </a:r>
          </a:p>
          <a:p>
            <a:endParaRPr lang="it-CH" sz="2400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fratello maggiore del principe Giovanni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re legittimo d’Inghilterra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CH" sz="2000" dirty="0">
                <a:latin typeface="Comic Sans MS" panose="030F0702030302020204" pitchFamily="66" charset="0"/>
              </a:rPr>
              <a:t> ispirato a Riccardo Cuor di Leone </a:t>
            </a:r>
            <a:r>
              <a:rPr lang="it-CH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 Re d’Inghilterra in carica dal 1189 al 1199.</a:t>
            </a:r>
            <a:r>
              <a:rPr lang="it-CH" sz="20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53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69B3B-926B-78AF-3550-5715026F7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EF69C6-A01E-A55E-E526-A20C17D2D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4DA92C-3ADB-172E-B8E5-7B3C5D5D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dirty="0">
                <a:solidFill>
                  <a:srgbClr val="FFFFFF"/>
                </a:solidFill>
              </a:rPr>
              <a:t>LA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8000" dirty="0">
                <a:solidFill>
                  <a:srgbClr val="FFFFFF"/>
                </a:solidFill>
              </a:rPr>
              <a:t>STORIA</a:t>
            </a: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FE72E1AC-F4D3-70FC-BC24-6AA0BED5B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C609022E-BF7D-4758-5866-F4FA7935E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5A3A2B59-25C5-6355-9845-7DC3D1102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A0BF7B-FB3B-02EF-D452-C8B0BC9EB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75676172-E674-3E6D-C91B-280F333B2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8DB7F5A4-F838-2709-E262-882B80AF1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BAAE1E52-16EF-3778-963E-03051B674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C9223-45F8-0468-ECA1-3077AB51E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DFE3C7-F8EE-7A1B-6C44-FEE65AB3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586F185-131B-D549-78D1-D5B949775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96" y="583345"/>
            <a:ext cx="8350592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dirty="0">
                <a:solidFill>
                  <a:srgbClr val="FFFFFF"/>
                </a:solidFill>
              </a:rPr>
              <a:t>PRESENTAZIONE 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8000" dirty="0">
                <a:solidFill>
                  <a:srgbClr val="FFFFFF"/>
                </a:solidFill>
              </a:rPr>
              <a:t>DEL LIBRO</a:t>
            </a:r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9A186C1B-E35F-5518-273C-AE63CF1C7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C111A8E7-7630-D887-5E6E-1D8D0333C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0442ACA7-3E53-31AD-FD99-623AE0AED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23F6E4-F335-D93B-72F2-F2094BDC7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F47DCAC2-0C06-B43B-8129-B9DE79C63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7B838013-BD40-84F3-973E-3B072A11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F494E991-489F-E69F-1656-F34E55AA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2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29FAC06-6E70-D7D9-B933-FFC39AC7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6861"/>
            <a:ext cx="5181510" cy="1671569"/>
          </a:xfrm>
        </p:spPr>
        <p:txBody>
          <a:bodyPr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Robin Hood – L’origine della leggenda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3BF30A-B7ED-AC2D-B5ED-FA7CEFFE5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805291"/>
            <a:ext cx="5181508" cy="2088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CH" sz="2000" i="1" dirty="0">
                <a:latin typeface="Comic Sans MS" panose="030F0702030302020204" pitchFamily="66" charset="0"/>
              </a:rPr>
              <a:t>Robin Hood è un eroe della fantasia famoso perché rubava ai ricchi per dare ai poveri.</a:t>
            </a:r>
          </a:p>
          <a:p>
            <a:pPr marL="0" indent="0">
              <a:buNone/>
            </a:pPr>
            <a:r>
              <a:rPr lang="it-CH" sz="2000" b="1" i="1" dirty="0">
                <a:latin typeface="Comic Sans MS" panose="030F0702030302020204" pitchFamily="66" charset="0"/>
              </a:rPr>
              <a:t>Ma come è nata la sua leggenda? Chi era Robin prima che diventasse «il principe del ladri»?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626852-5CC5-C260-5DE0-3B3B40E1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r="2" b="20184"/>
          <a:stretch/>
        </p:blipFill>
        <p:spPr bwMode="auto">
          <a:xfrm>
            <a:off x="6189155" y="10"/>
            <a:ext cx="60028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5DD8AC-CAF4-CD7E-61EE-1A56912BB4FF}"/>
              </a:ext>
            </a:extLst>
          </p:cNvPr>
          <p:cNvSpPr txBox="1"/>
          <p:nvPr/>
        </p:nvSpPr>
        <p:spPr>
          <a:xfrm>
            <a:off x="1039823" y="4797287"/>
            <a:ext cx="4399722" cy="163121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CH" sz="2000" dirty="0">
                <a:latin typeface="Comic Sans MS" panose="030F0702030302020204" pitchFamily="66" charset="0"/>
              </a:rPr>
              <a:t>E’ un breve libro ma è stato interessante leggerlo perché ci ha permesso di scoprire Robin come era prima che diventasse famoso. </a:t>
            </a:r>
          </a:p>
          <a:p>
            <a:r>
              <a:rPr lang="it-CH" sz="2000" dirty="0">
                <a:latin typeface="Comic Sans MS" panose="030F0702030302020204" pitchFamily="66" charset="0"/>
              </a:rPr>
              <a:t>Lo consigliamo come lettura.</a:t>
            </a:r>
          </a:p>
        </p:txBody>
      </p:sp>
    </p:spTree>
    <p:extLst>
      <p:ext uri="{BB962C8B-B14F-4D97-AF65-F5344CB8AC3E}">
        <p14:creationId xmlns:p14="http://schemas.microsoft.com/office/powerpoint/2010/main" val="182950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6808B-4F26-2E10-C29E-F63BA3746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11BD93-CA98-7EBB-FF05-3E5BBC63A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AFE78C-6E83-2711-01CB-71ED40C0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96" y="583345"/>
            <a:ext cx="8350592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dirty="0">
                <a:solidFill>
                  <a:srgbClr val="FFFFFF"/>
                </a:solidFill>
              </a:rPr>
              <a:t>VISIONE 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8000" dirty="0">
                <a:solidFill>
                  <a:srgbClr val="FFFFFF"/>
                </a:solidFill>
              </a:rPr>
              <a:t>FILM</a:t>
            </a: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8E60D334-561E-97BA-E95E-8FF16836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BA095C98-FA07-62BF-7C1F-69ACEE8A0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7595AE57-0799-5BB7-56D4-A0260FEE5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53F332-F1CC-A90C-0916-AC56D1517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FD1DD00-09E0-5145-D706-7FBC1BCB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0582B52C-E307-8B25-51FF-0EEB71497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05F2431D-886F-32E5-7A8B-61AFD131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 descr="Popcorn e bibita in un cinema rosso vuoto">
            <a:extLst>
              <a:ext uri="{FF2B5EF4-FFF2-40B4-BE49-F238E27FC236}">
                <a16:creationId xmlns:a16="http://schemas.microsoft.com/office/drawing/2014/main" id="{3FDCDB58-1C6B-862C-204F-3501FF80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50" r="4977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5" name="Freeform: Shape 27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29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462394-8724-6050-B200-43AAD5EF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Buona visione a tutti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A11A5CB0-2F33-9BA9-514B-DE466A529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21" y="2956550"/>
            <a:ext cx="5065776" cy="906051"/>
          </a:xfrm>
        </p:spPr>
        <p:txBody>
          <a:bodyPr anchor="t">
            <a:normAutofit/>
          </a:bodyPr>
          <a:lstStyle/>
          <a:p>
            <a:r>
              <a:rPr lang="it-CH" sz="2000" dirty="0">
                <a:latin typeface="Comic Sans MS" panose="030F0702030302020204" pitchFamily="66" charset="0"/>
                <a:hlinkClick r:id="rId3"/>
              </a:rPr>
              <a:t>https://www.youtube.com/watch?v=ozdj-oVQmQc</a:t>
            </a:r>
            <a:r>
              <a:rPr lang="it-CH" sz="20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05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E8111F9-8055-8054-A487-B54BD835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305BB2-85E6-D245-59D6-F6B6491F7E0C}"/>
              </a:ext>
            </a:extLst>
          </p:cNvPr>
          <p:cNvSpPr txBox="1"/>
          <p:nvPr/>
        </p:nvSpPr>
        <p:spPr>
          <a:xfrm>
            <a:off x="6172200" y="804672"/>
            <a:ext cx="5221224" cy="2624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Robin ci </a:t>
            </a:r>
            <a:r>
              <a:rPr lang="en-US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insegna</a:t>
            </a:r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che</a:t>
            </a:r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è </a:t>
            </a:r>
            <a:r>
              <a:rPr lang="en-US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importante</a:t>
            </a:r>
            <a:endParaRPr lang="en-US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ESSERE BUONI E GENEROSI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840BEB-B2FB-0D6E-307C-46429E6A05BF}"/>
              </a:ext>
            </a:extLst>
          </p:cNvPr>
          <p:cNvSpPr txBox="1"/>
          <p:nvPr/>
        </p:nvSpPr>
        <p:spPr>
          <a:xfrm>
            <a:off x="7659757" y="4518991"/>
            <a:ext cx="3190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4000" b="1" dirty="0">
                <a:latin typeface="Comic Sans MS" panose="030F0702030302020204" pitchFamily="66" charset="0"/>
              </a:rPr>
              <a:t>DOMANDE?</a:t>
            </a:r>
          </a:p>
        </p:txBody>
      </p:sp>
    </p:spTree>
    <p:extLst>
      <p:ext uri="{BB962C8B-B14F-4D97-AF65-F5344CB8AC3E}">
        <p14:creationId xmlns:p14="http://schemas.microsoft.com/office/powerpoint/2010/main" val="24029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DBB064-684C-4866-DDF4-5EF1815A270F}"/>
              </a:ext>
            </a:extLst>
          </p:cNvPr>
          <p:cNvSpPr txBox="1"/>
          <p:nvPr/>
        </p:nvSpPr>
        <p:spPr>
          <a:xfrm>
            <a:off x="645771" y="1838425"/>
            <a:ext cx="4619621" cy="465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omic Sans MS" panose="030F0702030302020204" pitchFamily="66" charset="0"/>
              </a:rPr>
              <a:t>Robin </a:t>
            </a:r>
            <a:r>
              <a:rPr lang="en-US" sz="2000" dirty="0" err="1">
                <a:latin typeface="Comic Sans MS" panose="030F0702030302020204" pitchFamily="66" charset="0"/>
              </a:rPr>
              <a:t>vive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nel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medioevo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nel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tredicesimo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secolo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Comic Sans MS" panose="030F0702030302020204" pitchFamily="66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omic Sans MS" panose="030F0702030302020204" pitchFamily="66" charset="0"/>
              </a:rPr>
              <a:t>Era un </a:t>
            </a:r>
            <a:r>
              <a:rPr lang="en-US" sz="2000" dirty="0" err="1">
                <a:latin typeface="Comic Sans MS" panose="030F0702030302020204" pitchFamily="66" charset="0"/>
              </a:rPr>
              <a:t>soldato</a:t>
            </a:r>
            <a:r>
              <a:rPr lang="en-US" sz="2000" dirty="0">
                <a:latin typeface="Comic Sans MS" panose="030F0702030302020204" pitchFamily="66" charset="0"/>
              </a:rPr>
              <a:t>, a Gerusalemme, in </a:t>
            </a:r>
            <a:r>
              <a:rPr lang="en-US" sz="2000" dirty="0" err="1">
                <a:latin typeface="Comic Sans MS" panose="030F0702030302020204" pitchFamily="66" charset="0"/>
              </a:rPr>
              <a:t>una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crociata</a:t>
            </a:r>
            <a:r>
              <a:rPr lang="en-US" sz="2000" dirty="0">
                <a:latin typeface="Comic Sans MS" panose="030F0702030302020204" pitchFamily="66" charset="0"/>
              </a:rPr>
              <a:t> e </a:t>
            </a:r>
            <a:r>
              <a:rPr lang="en-US" sz="2000" dirty="0" err="1">
                <a:latin typeface="Comic Sans MS" panose="030F0702030302020204" pitchFamily="66" charset="0"/>
              </a:rPr>
              <a:t>decise</a:t>
            </a:r>
            <a:r>
              <a:rPr lang="en-US" sz="2000" dirty="0">
                <a:latin typeface="Comic Sans MS" panose="030F0702030302020204" pitchFamily="66" charset="0"/>
              </a:rPr>
              <a:t> di </a:t>
            </a:r>
            <a:r>
              <a:rPr lang="en-US" sz="2000" dirty="0" err="1">
                <a:latin typeface="Comic Sans MS" panose="030F0702030302020204" pitchFamily="66" charset="0"/>
              </a:rPr>
              <a:t>scappare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Comic Sans MS" panose="030F0702030302020204" pitchFamily="66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omic Sans MS" panose="030F0702030302020204" pitchFamily="66" charset="0"/>
              </a:rPr>
              <a:t>Fu accompagnato </a:t>
            </a:r>
            <a:r>
              <a:rPr lang="en-US" sz="2000" dirty="0" err="1">
                <a:latin typeface="Comic Sans MS" panose="030F0702030302020204" pitchFamily="66" charset="0"/>
              </a:rPr>
              <a:t>d’Azeem</a:t>
            </a:r>
            <a:r>
              <a:rPr lang="en-US" sz="2000" dirty="0">
                <a:latin typeface="Comic Sans MS" panose="030F0702030302020204" pitchFamily="66" charset="0"/>
              </a:rPr>
              <a:t>. 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Robin </a:t>
            </a:r>
            <a:r>
              <a:rPr lang="en-US" sz="2000" dirty="0" err="1">
                <a:latin typeface="Comic Sans MS" panose="030F0702030302020204" pitchFamily="66" charset="0"/>
              </a:rPr>
              <a:t>gli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salvò</a:t>
            </a:r>
            <a:r>
              <a:rPr lang="en-US" sz="2000" dirty="0">
                <a:latin typeface="Comic Sans MS" panose="030F0702030302020204" pitchFamily="66" charset="0"/>
              </a:rPr>
              <a:t> la vita, e </a:t>
            </a:r>
            <a:r>
              <a:rPr lang="en-US" sz="2000" dirty="0" err="1">
                <a:latin typeface="Comic Sans MS" panose="030F0702030302020204" pitchFamily="66" charset="0"/>
              </a:rPr>
              <a:t>lui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gli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diede</a:t>
            </a:r>
            <a:r>
              <a:rPr lang="en-US" sz="2000" dirty="0">
                <a:latin typeface="Comic Sans MS" panose="030F0702030302020204" pitchFamily="66" charset="0"/>
              </a:rPr>
              <a:t> la </a:t>
            </a:r>
            <a:r>
              <a:rPr lang="en-US" sz="2000" dirty="0" err="1">
                <a:latin typeface="Comic Sans MS" panose="030F0702030302020204" pitchFamily="66" charset="0"/>
              </a:rPr>
              <a:t>sua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fedeltà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99019E1-6E1B-4B68-E9B5-519A18D9CD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51" r="1421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CD0738A0-AAD3-23EF-871D-538FE5A5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25021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792DB47-D81C-9713-051B-3989AED16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2036" y="490330"/>
            <a:ext cx="3833834" cy="6255027"/>
          </a:xfrm>
        </p:spPr>
        <p:txBody>
          <a:bodyPr anchor="t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it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Robin tornò in Inghilterra.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it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Trovò suo padre morto steso a terra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it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Scoprì che fu  ucciso dallo sceriffo di Nottingham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it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Lo sceriffo impone al popolo delle tasse esagerate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it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Robin, </a:t>
            </a:r>
            <a:r>
              <a:rPr lang="it-CH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Azeem</a:t>
            </a:r>
            <a:r>
              <a:rPr lang="it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e Lady Marian si uniscono e si nascondono nella foresta di Sherwood.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it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Incontrano un gruppo di boscaioli che pretendono il pagamento per poter utilizzare la strada che passa per la foresta.</a:t>
            </a:r>
          </a:p>
          <a:p>
            <a:endParaRPr lang="it-CH" sz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6BDAB0-B27C-7758-2784-9DF76132F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08" r="20933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5837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D82DD9C-EA82-D620-3A1E-FE001F66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65"/>
          <a:stretch/>
        </p:blipFill>
        <p:spPr>
          <a:xfrm>
            <a:off x="2661894" y="10"/>
            <a:ext cx="9669642" cy="6857990"/>
          </a:xfrm>
          <a:prstGeom prst="rect">
            <a:avLst/>
          </a:prstGeom>
        </p:spPr>
      </p:pic>
      <p:sp>
        <p:nvSpPr>
          <p:cNvPr id="46" name="Rectangle 3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250E490-E3B9-078A-AB93-61D3FD6F3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817" y="1219201"/>
            <a:ext cx="3973386" cy="4996070"/>
          </a:xfrm>
          <a:noFill/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it-CH" sz="2000" dirty="0">
                <a:latin typeface="Comic Sans MS" panose="030F0702030302020204" pitchFamily="66" charset="0"/>
              </a:rPr>
              <a:t>Robin e i suoi nuovi amici decidono di assalire le ricche carovane per poter aiutare i poveri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it-CH" sz="2000" dirty="0">
                <a:latin typeface="Comic Sans MS" panose="030F0702030302020204" pitchFamily="66" charset="0"/>
              </a:rPr>
              <a:t>Lo sceriffo di Nottingham reagisce e mette una taglia sulla testa di Robin e rapisce Lady Marian e vuole costringerla a sposare il Re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it-CH" sz="2000" dirty="0">
                <a:latin typeface="Comic Sans MS" panose="030F0702030302020204" pitchFamily="66" charset="0"/>
              </a:rPr>
              <a:t>Robin e i suoi amici decidono di ribellarsi, riescono a liberare Lady Marian e  sconfiggono lo sceriffo che perde la vita.</a:t>
            </a:r>
          </a:p>
        </p:txBody>
      </p:sp>
    </p:spTree>
    <p:extLst>
      <p:ext uri="{BB962C8B-B14F-4D97-AF65-F5344CB8AC3E}">
        <p14:creationId xmlns:p14="http://schemas.microsoft.com/office/powerpoint/2010/main" val="260466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746351-7A18-5D38-AC9E-3A4E9D5389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93" b="1300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2EB735-E81E-89AC-E3E0-090B5AF7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Robin e Lady Marian </a:t>
            </a:r>
            <a:r>
              <a:rPr lang="en-US" sz="2000" dirty="0" err="1">
                <a:latin typeface="Comic Sans MS" panose="030F0702030302020204" pitchFamily="66" charset="0"/>
              </a:rPr>
              <a:t>si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uniscono</a:t>
            </a:r>
            <a:r>
              <a:rPr lang="en-US" sz="2000" dirty="0">
                <a:latin typeface="Comic Sans MS" panose="030F0702030302020204" pitchFamily="66" charset="0"/>
              </a:rPr>
              <a:t> in </a:t>
            </a:r>
            <a:r>
              <a:rPr lang="en-US" sz="2000" dirty="0" err="1">
                <a:latin typeface="Comic Sans MS" panose="030F0702030302020204" pitchFamily="66" charset="0"/>
              </a:rPr>
              <a:t>matrimonio</a:t>
            </a:r>
            <a:r>
              <a:rPr lang="en-US" sz="2000" dirty="0">
                <a:latin typeface="Comic Sans MS" panose="030F0702030302020204" pitchFamily="66" charset="0"/>
              </a:rPr>
              <a:t> e </a:t>
            </a:r>
            <a:r>
              <a:rPr lang="en-US" sz="2000" dirty="0" err="1">
                <a:latin typeface="Comic Sans MS" panose="030F0702030302020204" pitchFamily="66" charset="0"/>
              </a:rPr>
              <a:t>nel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frattempo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torna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anche</a:t>
            </a:r>
            <a:r>
              <a:rPr lang="en-US" sz="2000" dirty="0">
                <a:latin typeface="Comic Sans MS" panose="030F0702030302020204" pitchFamily="66" charset="0"/>
              </a:rPr>
              <a:t> Re Riccardo </a:t>
            </a:r>
            <a:r>
              <a:rPr lang="en-US" sz="2000" dirty="0" err="1">
                <a:latin typeface="Comic Sans MS" panose="030F0702030302020204" pitchFamily="66" charset="0"/>
              </a:rPr>
              <a:t>Cuor</a:t>
            </a:r>
            <a:r>
              <a:rPr lang="en-US" sz="2000" dirty="0">
                <a:latin typeface="Comic Sans MS" panose="030F0702030302020204" pitchFamily="66" charset="0"/>
              </a:rPr>
              <a:t> di Leone.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Re Riccardo </a:t>
            </a:r>
            <a:r>
              <a:rPr lang="en-US" sz="2000" dirty="0" err="1">
                <a:latin typeface="Comic Sans MS" panose="030F0702030302020204" pitchFamily="66" charset="0"/>
              </a:rPr>
              <a:t>ringrazia</a:t>
            </a:r>
            <a:r>
              <a:rPr lang="en-US" sz="2000" dirty="0">
                <a:latin typeface="Comic Sans MS" panose="030F0702030302020204" pitchFamily="66" charset="0"/>
              </a:rPr>
              <a:t> Robin per </a:t>
            </a:r>
            <a:r>
              <a:rPr lang="en-US" sz="2000" dirty="0" err="1">
                <a:latin typeface="Comic Sans MS" panose="030F0702030302020204" pitchFamily="66" charset="0"/>
              </a:rPr>
              <a:t>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servizi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fatti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alla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regione</a:t>
            </a:r>
            <a:r>
              <a:rPr lang="en-US" sz="2000" dirty="0">
                <a:latin typeface="Comic Sans MS" panose="030F0702030302020204" pitchFamily="66" charset="0"/>
              </a:rPr>
              <a:t> di Nottingham e a </a:t>
            </a:r>
            <a:r>
              <a:rPr lang="en-US" sz="2000" dirty="0" err="1">
                <a:latin typeface="Comic Sans MS" panose="030F0702030302020204" pitchFamily="66" charset="0"/>
              </a:rPr>
              <a:t>tutta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l’Inghilterra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89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DCCA9A-5BF7-5B12-7886-8ECD97B9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6" y="583345"/>
            <a:ext cx="9437272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APPROFONDIMENTI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2069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Immagine 75">
            <a:extLst>
              <a:ext uri="{FF2B5EF4-FFF2-40B4-BE49-F238E27FC236}">
                <a16:creationId xmlns:a16="http://schemas.microsoft.com/office/drawing/2014/main" id="{DF567EC1-7796-64BC-AEA1-AB9535C2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34" r="11056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7" name="Freeform: Shape 146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9" name="Freeform: Shape 148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126709E-2D9F-C8F1-F793-8930D9A3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La foresta di Sherwood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6EB431-2C13-945F-87E5-CBB23DC63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2594216"/>
            <a:ext cx="5065776" cy="3402363"/>
          </a:xfrm>
        </p:spPr>
        <p:txBody>
          <a:bodyPr anchor="t">
            <a:normAutofit/>
          </a:bodyPr>
          <a:lstStyle/>
          <a:p>
            <a:r>
              <a:rPr lang="it-CH" sz="2000" dirty="0">
                <a:latin typeface="Comic Sans MS" panose="030F0702030302020204" pitchFamily="66" charset="0"/>
              </a:rPr>
              <a:t>È il rifugio di Robin Hood,</a:t>
            </a:r>
          </a:p>
          <a:p>
            <a:r>
              <a:rPr lang="it-CH" sz="2000" dirty="0">
                <a:latin typeface="Comic Sans MS" panose="030F0702030302020204" pitchFamily="66" charset="0"/>
              </a:rPr>
              <a:t>È un luogo importante  perché con </a:t>
            </a:r>
            <a:br>
              <a:rPr lang="it-CH" sz="2000" dirty="0">
                <a:latin typeface="Comic Sans MS" panose="030F0702030302020204" pitchFamily="66" charset="0"/>
              </a:rPr>
            </a:br>
            <a:r>
              <a:rPr lang="it-CH" sz="2000" dirty="0">
                <a:latin typeface="Comic Sans MS" panose="030F0702030302020204" pitchFamily="66" charset="0"/>
              </a:rPr>
              <a:t>l’aiuto degli amici si oppone allo sceriffo</a:t>
            </a:r>
          </a:p>
          <a:p>
            <a:r>
              <a:rPr lang="it-CH" sz="2000" dirty="0">
                <a:latin typeface="Comic Sans MS" panose="030F0702030302020204" pitchFamily="66" charset="0"/>
              </a:rPr>
              <a:t>Si trova nella regione di Nottingham</a:t>
            </a:r>
          </a:p>
          <a:p>
            <a:r>
              <a:rPr lang="it-CH" sz="2000" dirty="0">
                <a:latin typeface="Comic Sans MS" panose="030F0702030302020204" pitchFamily="66" charset="0"/>
              </a:rPr>
              <a:t>È un importante passaggio tra il Sud dell’Inghilterra (dove si trova la capitale di Londra) e il Nord del Paese, può portare in Scozia.</a:t>
            </a:r>
          </a:p>
          <a:p>
            <a:endParaRPr lang="it-CH" sz="2000" dirty="0"/>
          </a:p>
          <a:p>
            <a:endParaRPr lang="it-CH" sz="2000" dirty="0"/>
          </a:p>
          <a:p>
            <a:endParaRPr lang="it-CH" sz="2000" dirty="0"/>
          </a:p>
          <a:p>
            <a:endParaRPr lang="it-CH" sz="2000" dirty="0"/>
          </a:p>
          <a:p>
            <a:pPr marL="0" indent="0">
              <a:buNone/>
            </a:pPr>
            <a:endParaRPr lang="it-CH" sz="2000" dirty="0"/>
          </a:p>
          <a:p>
            <a:pPr marL="0" indent="0">
              <a:buNone/>
            </a:pPr>
            <a:endParaRPr lang="it-CH" sz="2000" dirty="0"/>
          </a:p>
        </p:txBody>
      </p:sp>
    </p:spTree>
    <p:extLst>
      <p:ext uri="{BB962C8B-B14F-4D97-AF65-F5344CB8AC3E}">
        <p14:creationId xmlns:p14="http://schemas.microsoft.com/office/powerpoint/2010/main" val="297398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832267-B102-7D81-7D93-8E5B4CB6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117FAD0-F6D0-1AD8-8DBD-599C3156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365125"/>
            <a:ext cx="4527867" cy="1899912"/>
          </a:xfrm>
        </p:spPr>
        <p:txBody>
          <a:bodyPr>
            <a:normAutofit/>
          </a:bodyPr>
          <a:lstStyle/>
          <a:p>
            <a:r>
              <a:rPr lang="it-CH" sz="3400" dirty="0">
                <a:latin typeface="Comic Sans MS" panose="030F0702030302020204" pitchFamily="66" charset="0"/>
              </a:rPr>
              <a:t>Rubare ai ricchi per dare ai poveri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6DF63D-6783-5954-B956-442C11E5D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8" y="2434201"/>
            <a:ext cx="4435102" cy="3742762"/>
          </a:xfrm>
        </p:spPr>
        <p:txBody>
          <a:bodyPr>
            <a:noAutofit/>
          </a:bodyPr>
          <a:lstStyle/>
          <a:p>
            <a:r>
              <a:rPr lang="it-CH" sz="2000" dirty="0">
                <a:latin typeface="Comic Sans MS" panose="030F0702030302020204" pitchFamily="66" charset="0"/>
              </a:rPr>
              <a:t>Robin assieme ai suoi amici assaltano le carovane dei ricchi che transitano nella Foresta di Sherwood.</a:t>
            </a:r>
          </a:p>
          <a:p>
            <a:r>
              <a:rPr lang="it-CH" sz="2000" dirty="0">
                <a:latin typeface="Comic Sans MS" panose="030F0702030302020204" pitchFamily="66" charset="0"/>
              </a:rPr>
              <a:t>I soldi e gli oggetti di valore vengono poi distribuiti nella regione di Nottingham.</a:t>
            </a:r>
          </a:p>
          <a:p>
            <a:r>
              <a:rPr lang="it-CH" sz="2000" dirty="0">
                <a:latin typeface="Comic Sans MS" panose="030F0702030302020204" pitchFamily="66" charset="0"/>
              </a:rPr>
              <a:t>Ne beneficiano i poveri che devono pagare le enormi tasse.</a:t>
            </a:r>
          </a:p>
        </p:txBody>
      </p:sp>
    </p:spTree>
    <p:extLst>
      <p:ext uri="{BB962C8B-B14F-4D97-AF65-F5344CB8AC3E}">
        <p14:creationId xmlns:p14="http://schemas.microsoft.com/office/powerpoint/2010/main" val="287543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738</Words>
  <Application>Microsoft Office PowerPoint</Application>
  <PresentationFormat>Widescreen</PresentationFormat>
  <Paragraphs>108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ROBIN HOOD</vt:lpstr>
      <vt:lpstr>LA STORIA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APPROFONDIMENTI</vt:lpstr>
      <vt:lpstr>La foresta di Sherwood</vt:lpstr>
      <vt:lpstr>Rubare ai ricchi per dare ai poveri</vt:lpstr>
      <vt:lpstr> Tra realtà e leggenda</vt:lpstr>
      <vt:lpstr>PRESENTAZIONE  DEL FILM </vt:lpstr>
      <vt:lpstr>Robin Hood (film 1973)</vt:lpstr>
      <vt:lpstr>I personaggi</vt:lpstr>
      <vt:lpstr>I personaggi </vt:lpstr>
      <vt:lpstr>I personaggi </vt:lpstr>
      <vt:lpstr>I personaggi </vt:lpstr>
      <vt:lpstr>I personaggi </vt:lpstr>
      <vt:lpstr>I personaggi </vt:lpstr>
      <vt:lpstr>I personaggi </vt:lpstr>
      <vt:lpstr>PRESENTAZIONE  DEL LIBRO </vt:lpstr>
      <vt:lpstr>Robin Hood – L’origine della leggenda </vt:lpstr>
      <vt:lpstr>VISIONE  FILM</vt:lpstr>
      <vt:lpstr>Buona visione a tutti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Samuele Mohr</dc:creator>
  <cp:lastModifiedBy>Samuele Mohr</cp:lastModifiedBy>
  <cp:revision>4</cp:revision>
  <dcterms:created xsi:type="dcterms:W3CDTF">2024-12-29T16:17:28Z</dcterms:created>
  <dcterms:modified xsi:type="dcterms:W3CDTF">2025-02-20T05:58:24Z</dcterms:modified>
</cp:coreProperties>
</file>