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wmf" ContentType="image/x-e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0080625" cy="7559675"/>
  <p:notesSz cx="7559675" cy="10691813"/>
  <p:defaultTextStyle>
    <a:defPPr>
      <a:defRPr lang="it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9"/>
  </p:normalViewPr>
  <p:slideViewPr>
    <p:cSldViewPr snapToGrid="0" snapToObjects="1">
      <p:cViewPr varScale="1">
        <p:scale>
          <a:sx n="98" d="100"/>
          <a:sy n="98" d="100"/>
        </p:scale>
        <p:origin x="17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382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307763A-82A7-A746-8842-C821BE573F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12920" y="1027079"/>
            <a:ext cx="4933800" cy="370044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B218EB2-2E2D-9F45-920D-1DB8BEDA3686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1169640" y="5086800"/>
            <a:ext cx="5226120" cy="4107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8209861"/>
      </p:ext>
    </p:extLst>
  </p:cSld>
  <p:clrMap bg1="lt1" tx1="dk1" bg2="lt2" tx2="dk2" accent1="accent1" accent2="accent2" accent3="accent3" accent4="accent4" accent5="accent5" accent6="accent6" hlink="hlink" folHlink="folHlink"/>
  <p:notesStyle>
    <a:lvl1pPr rtl="0" hangingPunct="0">
      <a:tabLst/>
      <a:defRPr lang="it-IT" sz="2400" b="0" i="0" u="none" strike="noStrike">
        <a:ln>
          <a:noFill/>
        </a:ln>
        <a:solidFill>
          <a:srgbClr val="000000"/>
        </a:solidFill>
        <a:latin typeface="Thorndale" pitchFamily="18"/>
        <a:cs typeface="Arial Unicode MS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AAD0AE6-4367-2C43-A7FF-F2C34A005BE4}"/>
              </a:ext>
            </a:extLst>
          </p:cNvPr>
          <p:cNvSpPr/>
          <p:nvPr/>
        </p:nvSpPr>
        <p:spPr>
          <a:xfrm>
            <a:off x="1312920" y="1027079"/>
            <a:ext cx="4933800" cy="370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F541E93-1B5E-BD43-8D7F-0F909107709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600"/>
          </a:xfrm>
        </p:spPr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AAAA8A4-6C24-504B-A242-F3C631A06D5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7AB17E1-06BF-F643-9B67-9D1E5C1BC53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7C5E5CA-3ABE-5D4B-BD32-ADA3AEA4B083}"/>
              </a:ext>
            </a:extLst>
          </p:cNvPr>
          <p:cNvSpPr/>
          <p:nvPr/>
        </p:nvSpPr>
        <p:spPr>
          <a:xfrm>
            <a:off x="1312920" y="1027079"/>
            <a:ext cx="4933800" cy="370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36E2312-AC59-784F-A11C-2CBE931259E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13CBC3C-207F-D747-8138-E0F3A3DF3ED9}"/>
              </a:ext>
            </a:extLst>
          </p:cNvPr>
          <p:cNvSpPr/>
          <p:nvPr/>
        </p:nvSpPr>
        <p:spPr>
          <a:xfrm>
            <a:off x="1312920" y="1027079"/>
            <a:ext cx="4933800" cy="370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13287DB-F1D1-4C4C-B5B6-2EC6D768DA5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562F1A9-4640-D541-B167-BD6A8097F3B8}"/>
              </a:ext>
            </a:extLst>
          </p:cNvPr>
          <p:cNvSpPr/>
          <p:nvPr/>
        </p:nvSpPr>
        <p:spPr>
          <a:xfrm>
            <a:off x="1312920" y="1027079"/>
            <a:ext cx="4933800" cy="370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DC1AF89-379F-E64B-AC02-813403F22CD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DC49CE2-F618-4840-86D7-0AF33D3F790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0F63EA6-12C2-4B48-B146-23D933A41E1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A1CE2A4-CDED-5345-9C77-068135790F70}"/>
              </a:ext>
            </a:extLst>
          </p:cNvPr>
          <p:cNvSpPr/>
          <p:nvPr/>
        </p:nvSpPr>
        <p:spPr>
          <a:xfrm>
            <a:off x="1312920" y="1027079"/>
            <a:ext cx="4933800" cy="370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23E663A-70D1-E042-81AE-4B90FC790EF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F1DCAB5-C479-CA4B-A52D-D4EAA4B3BB8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3573F0D-CF6D-A140-B6A5-6EA7E16B264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87F1DB1-0A8E-724E-A459-DA86DBB489F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1C91B39-E916-4147-9780-8D84490AFB3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85BCB96-CD7B-E64F-AB2E-11C69A67A53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8841C1E-A16A-D043-9791-897D643A92A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B4D738-7E47-DA4E-A184-97F3E5BF2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D2530F3-1D47-FE47-8B5C-BC71300B37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041842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DF3462-1670-9E45-B66F-9092F9A40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892FD85-6964-7545-9032-9386A5C217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519835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B843B4B-F801-114E-A838-FDD7EEB12B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61238" y="117475"/>
            <a:ext cx="2205037" cy="6869113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3144A96-FE4E-E44D-A57C-D9F340361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41363" y="117475"/>
            <a:ext cx="6467475" cy="6869113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527501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5A5BAD-9E51-1143-AFEE-B7936ED0B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C7702C-D41D-6148-A0CC-F1CEBF12E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58966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EEBBA5-0464-A044-9205-D19B0DAED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150B5E7-C9C4-DF4E-8F27-A468FB4BB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081250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B85605-C270-2848-8AE4-127433901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8587A4-425B-0543-90F0-69D3230C08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9025" y="2224088"/>
            <a:ext cx="4162425" cy="47625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0F8397A-0B0B-4342-8D92-D1805F778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3850" y="2224088"/>
            <a:ext cx="4162425" cy="47625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179183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E3F936-4F9B-324C-A41D-A4F247096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7A1A4CF-A96A-1E42-B04A-A3A0E9A0A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2B82676-6E5B-224C-9460-710823821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2B81EDB-0EB3-554C-AACA-294BEC762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D80233A-BD59-BA42-ACAA-D2BC19AFB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625028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EAD087-32D6-F94C-AC38-60D34DB16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145516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79870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056798-285C-B440-9C82-B556127E5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7CDE5C-DD95-8548-ABCE-3FDF7FF00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3E58565-63BE-564F-8227-2ECB05383C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74856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7B7B52-0966-5643-8502-407478158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21B4674-00D8-AA49-8C9D-35833DBEB2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CH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F8F8B4D-4991-FF4F-97B9-D08A46E94B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97048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9B56A03-DF66-554C-AF89-1A649C3F5F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0879" y="11700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305105A-BBAB-E947-B75B-763F848BCE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88280" y="2224080"/>
            <a:ext cx="847728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ACFBC68-46D4-7246-A407-8DFCB510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7937279" y="6251399"/>
            <a:ext cx="1969200" cy="105732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hangingPunct="0">
        <a:tabLst/>
        <a:defRPr lang="it-IT" sz="4000" b="1" i="1" u="none" strike="noStrike">
          <a:ln>
            <a:noFill/>
          </a:ln>
          <a:solidFill>
            <a:srgbClr val="E6E6E6"/>
          </a:solidFill>
          <a:latin typeface="Albany" pitchFamily="34"/>
          <a:cs typeface="Arial Unicode MS" pitchFamily="2"/>
        </a:defRPr>
      </a:lvl1pPr>
    </p:titleStyle>
    <p:bodyStyle>
      <a:lvl1pPr marL="0" marR="0" indent="0" algn="l" rtl="0" hangingPunct="0">
        <a:tabLst/>
        <a:defRPr lang="it-IT" sz="3200" b="0" i="0" u="none" strike="noStrike">
          <a:ln>
            <a:noFill/>
          </a:ln>
          <a:solidFill>
            <a:srgbClr val="E6E6E6"/>
          </a:solidFill>
          <a:latin typeface="Albany" pitchFamily="34"/>
          <a:cs typeface="Arial Unicode MS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5A4C22-52DA-B242-9914-EC5BE4DC68C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1189" y="961748"/>
            <a:ext cx="8607960" cy="4924425"/>
          </a:xfrm>
        </p:spPr>
        <p:txBody>
          <a:bodyPr>
            <a:spAutoFit/>
          </a:bodyPr>
          <a:lstStyle/>
          <a:p>
            <a:pPr lvl="0"/>
            <a:r>
              <a:rPr lang="it-IT" sz="8000" dirty="0">
                <a:solidFill>
                  <a:srgbClr val="CC66FF"/>
                </a:solidFill>
              </a:rPr>
              <a:t>Il MIO ANIMALE DOMESTICO </a:t>
            </a:r>
            <a:br>
              <a:rPr lang="it-IT" sz="8000" dirty="0"/>
            </a:br>
            <a:br>
              <a:rPr lang="it-IT" sz="8000" dirty="0"/>
            </a:br>
            <a:endParaRPr lang="it-IT" sz="8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06CADE8-0F7B-9D4D-B7EC-7AA3B7102CC8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088280" y="2224080"/>
            <a:ext cx="8477280" cy="4763159"/>
          </a:xfrm>
        </p:spPr>
        <p:txBody>
          <a:bodyPr anchor="ctr"/>
          <a:lstStyle/>
          <a:p>
            <a:pPr lvl="0" algn="ctr"/>
            <a:r>
              <a:rPr lang="it-IT" dirty="0">
                <a:latin typeface="Thorndale" pitchFamily="18"/>
              </a:rPr>
              <a:t>Michelle 3D</a:t>
            </a:r>
          </a:p>
          <a:p>
            <a:pPr lvl="0" algn="ctr"/>
            <a:r>
              <a:rPr lang="it-IT" dirty="0">
                <a:latin typeface="Thorndale" pitchFamily="18"/>
              </a:rPr>
              <a:t>2021-22</a:t>
            </a:r>
          </a:p>
          <a:p>
            <a:pPr lvl="0" algn="ctr"/>
            <a:endParaRPr lang="it-IT" dirty="0">
              <a:latin typeface="Thorndale" pitchFamily="1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24E1E9-9E28-E24D-B10E-A9692385328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Segnaposto immagine 2">
            <a:extLst>
              <a:ext uri="{FF2B5EF4-FFF2-40B4-BE49-F238E27FC236}">
                <a16:creationId xmlns:a16="http://schemas.microsoft.com/office/drawing/2014/main" id="{C7D939CB-CACC-0C4D-8790-7C936D20797B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584000" cy="7703999"/>
          </a:xfr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Obiettivo a lungo tem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567CB7-EC26-5042-B2E7-FE7D8FFEC1B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marL="216000" lvl="0" indent="-360000"/>
            <a:r>
              <a:rPr lang="it-IT"/>
              <a:t>La storia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208E912-C485-D047-988D-84885935B48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88280" y="2224080"/>
            <a:ext cx="8477280" cy="4763159"/>
          </a:xfrm>
        </p:spPr>
        <p:txBody>
          <a:bodyPr/>
          <a:lstStyle/>
          <a:p>
            <a:pPr lvl="0">
              <a:buClr>
                <a:srgbClr val="FF9966"/>
              </a:buClr>
              <a:buSzPct val="75000"/>
              <a:buFont typeface="StarSymbol"/>
              <a:buChar char="➲"/>
            </a:pPr>
            <a:r>
              <a:rPr lang="it-IT"/>
              <a:t>In Asia addomesticarono lupi  grigi                   (15 mila anni fa)</a:t>
            </a:r>
          </a:p>
          <a:p>
            <a:pPr lvl="0">
              <a:buClr>
                <a:srgbClr val="FF9966"/>
              </a:buClr>
              <a:buSzPct val="75000"/>
              <a:buFont typeface="StarSymbol"/>
              <a:buChar char="➲"/>
            </a:pPr>
            <a:r>
              <a:rPr lang="it-IT"/>
              <a:t>I cani sono una sottospecie dei lupi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6EBA13A-5FA7-ED4C-AF4D-FD7980CF85C9}"/>
              </a:ext>
            </a:extLst>
          </p:cNvPr>
          <p:cNvPicPr>
            <a:picLocks noChangeAspect="1"/>
          </p:cNvPicPr>
          <p:nvPr/>
        </p:nvPicPr>
        <p:blipFill>
          <a:blip>
            <a:lum/>
            <a:alphaModFix/>
          </a:blip>
          <a:srcRect/>
          <a:stretch>
            <a:fillRect/>
          </a:stretch>
        </p:blipFill>
        <p:spPr>
          <a:xfrm>
            <a:off x="2088000" y="3744000"/>
            <a:ext cx="5333040" cy="362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E626E57-9FA9-C44F-B052-1EC85CD99B4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200" y="3744000"/>
            <a:ext cx="5950800" cy="37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F8F8B10-2E4F-0E45-898C-4E84A212EF3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860279" y="3744000"/>
            <a:ext cx="4635720" cy="37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A893E3B-CD0D-DC46-B185-DEB1056EE93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848000" y="4680000"/>
            <a:ext cx="2155680" cy="28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ttuale situ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1427740E-3F14-4240-BC93-90A6B7B532A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0000" y="276840"/>
            <a:ext cx="8477280" cy="4763159"/>
          </a:xfrm>
        </p:spPr>
        <p:txBody>
          <a:bodyPr/>
          <a:lstStyle/>
          <a:p>
            <a:pPr lvl="0"/>
            <a:r>
              <a:rPr lang="it-IT" sz="4000" dirty="0"/>
              <a:t>Carta d'identità (in generale)</a:t>
            </a:r>
          </a:p>
          <a:p>
            <a:pPr lvl="0"/>
            <a:endParaRPr lang="it-IT" dirty="0"/>
          </a:p>
          <a:p>
            <a:pPr lvl="0"/>
            <a:r>
              <a:rPr lang="it-IT" dirty="0"/>
              <a:t>Nome scientifico: </a:t>
            </a:r>
            <a:r>
              <a:rPr lang="it-IT" dirty="0" err="1">
                <a:solidFill>
                  <a:srgbClr val="00FF66"/>
                </a:solidFill>
              </a:rPr>
              <a:t>Canis</a:t>
            </a:r>
            <a:r>
              <a:rPr lang="it-IT" dirty="0">
                <a:solidFill>
                  <a:srgbClr val="00FF66"/>
                </a:solidFill>
              </a:rPr>
              <a:t> lupus </a:t>
            </a:r>
            <a:r>
              <a:rPr lang="it-IT" dirty="0" err="1">
                <a:solidFill>
                  <a:srgbClr val="00FF66"/>
                </a:solidFill>
              </a:rPr>
              <a:t>familiaris</a:t>
            </a:r>
            <a:endParaRPr lang="it-IT" dirty="0">
              <a:solidFill>
                <a:srgbClr val="00FF66"/>
              </a:solidFill>
            </a:endParaRPr>
          </a:p>
          <a:p>
            <a:pPr lvl="0"/>
            <a:r>
              <a:rPr lang="it-IT" dirty="0">
                <a:solidFill>
                  <a:srgbClr val="FFFFFF"/>
                </a:solidFill>
              </a:rPr>
              <a:t>Altezza:</a:t>
            </a:r>
            <a:r>
              <a:rPr lang="it-IT" dirty="0">
                <a:solidFill>
                  <a:srgbClr val="00FF66"/>
                </a:solidFill>
              </a:rPr>
              <a:t>15 – 110 cm ( alla spalla )</a:t>
            </a:r>
          </a:p>
          <a:p>
            <a:pPr lvl="0"/>
            <a:r>
              <a:rPr lang="it-IT" dirty="0">
                <a:solidFill>
                  <a:srgbClr val="FFFFFF"/>
                </a:solidFill>
              </a:rPr>
              <a:t>Periodo gestazione:</a:t>
            </a:r>
            <a:r>
              <a:rPr lang="it-IT" dirty="0">
                <a:solidFill>
                  <a:srgbClr val="00FF66"/>
                </a:solidFill>
              </a:rPr>
              <a:t> 58 – 68 giorni</a:t>
            </a:r>
          </a:p>
          <a:p>
            <a:pPr lvl="0"/>
            <a:r>
              <a:rPr lang="it-IT" dirty="0">
                <a:solidFill>
                  <a:srgbClr val="FFFFFF"/>
                </a:solidFill>
              </a:rPr>
              <a:t>Longevità: </a:t>
            </a:r>
            <a:r>
              <a:rPr lang="it-IT" dirty="0">
                <a:solidFill>
                  <a:srgbClr val="00FF66"/>
                </a:solidFill>
              </a:rPr>
              <a:t>10 – 13 anni</a:t>
            </a:r>
          </a:p>
          <a:p>
            <a:pPr lvl="0"/>
            <a:r>
              <a:rPr lang="it-IT" dirty="0">
                <a:solidFill>
                  <a:srgbClr val="FFFFFF"/>
                </a:solidFill>
              </a:rPr>
              <a:t>Sonno quotidiano: </a:t>
            </a:r>
            <a:r>
              <a:rPr lang="it-IT" dirty="0">
                <a:solidFill>
                  <a:srgbClr val="00FF66"/>
                </a:solidFill>
              </a:rPr>
              <a:t>12 -14 ore (adulto)</a:t>
            </a:r>
          </a:p>
          <a:p>
            <a:pPr lvl="0"/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D134951-95AD-8D47-9112-BB9C2A7812C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245920" y="3888000"/>
            <a:ext cx="4834080" cy="367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viluppo fino al momento attu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A199C0-4D7D-F84A-8518-E1B974B9339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marL="216000" lvl="0" indent="-360000"/>
            <a:r>
              <a:rPr lang="it-IT"/>
              <a:t>Il mio cane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3C00B2A-C945-874F-8387-390D9314544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34720" y="1644840"/>
            <a:ext cx="8477280" cy="4763159"/>
          </a:xfrm>
        </p:spPr>
        <p:txBody>
          <a:bodyPr/>
          <a:lstStyle/>
          <a:p>
            <a:pPr marL="503999" lvl="0" indent="-432000">
              <a:buClr>
                <a:srgbClr val="FF9966"/>
              </a:buClr>
              <a:buSzPct val="75000"/>
              <a:buFont typeface="StarSymbol"/>
              <a:buChar char="➲"/>
            </a:pPr>
            <a:r>
              <a:rPr lang="it-IT" dirty="0"/>
              <a:t>23 agosto 2017</a:t>
            </a:r>
          </a:p>
          <a:p>
            <a:pPr marL="503999" lvl="0" indent="-432000">
              <a:buClr>
                <a:srgbClr val="FF9966"/>
              </a:buClr>
              <a:buSzPct val="75000"/>
              <a:buFont typeface="StarSymbol"/>
              <a:buChar char="➲"/>
            </a:pPr>
            <a:r>
              <a:rPr lang="it-IT" dirty="0"/>
              <a:t>Ilary</a:t>
            </a:r>
          </a:p>
          <a:p>
            <a:pPr marL="503999" lvl="0" indent="-432000">
              <a:buClr>
                <a:srgbClr val="FF9966"/>
              </a:buClr>
              <a:buSzPct val="75000"/>
              <a:buFont typeface="StarSymbol"/>
              <a:buChar char="➲"/>
            </a:pPr>
            <a:r>
              <a:rPr lang="it-IT" dirty="0"/>
              <a:t>4 anni</a:t>
            </a:r>
          </a:p>
          <a:p>
            <a:pPr marL="503999" lvl="0" indent="-432000">
              <a:buClr>
                <a:srgbClr val="FF9966"/>
              </a:buClr>
              <a:buSzPct val="75000"/>
              <a:buFont typeface="StarSymbol"/>
              <a:buChar char="➲"/>
            </a:pPr>
            <a:r>
              <a:rPr lang="it-IT" dirty="0"/>
              <a:t>25 – 28 cm</a:t>
            </a:r>
          </a:p>
          <a:p>
            <a:pPr marL="503999" lvl="0" indent="-432000">
              <a:buClr>
                <a:srgbClr val="FF9966"/>
              </a:buClr>
              <a:buSzPct val="75000"/>
              <a:buFont typeface="StarSymbol"/>
              <a:buChar char="➲"/>
            </a:pPr>
            <a:r>
              <a:rPr lang="it-IT" dirty="0"/>
              <a:t>Affettuosa</a:t>
            </a:r>
          </a:p>
          <a:p>
            <a:pPr marL="503999" lvl="0" indent="-432000">
              <a:buClr>
                <a:srgbClr val="FF9966"/>
              </a:buClr>
              <a:buSzPct val="75000"/>
              <a:buFont typeface="StarSymbol"/>
              <a:buChar char="➲"/>
            </a:pPr>
            <a:r>
              <a:rPr lang="it-IT" dirty="0"/>
              <a:t>Dolce</a:t>
            </a:r>
          </a:p>
          <a:p>
            <a:pPr marL="503999" lvl="0" indent="-432000">
              <a:buClr>
                <a:srgbClr val="FF9966"/>
              </a:buClr>
              <a:buSzPct val="75000"/>
              <a:buFont typeface="StarSymbol"/>
              <a:buChar char="➲"/>
            </a:pPr>
            <a:r>
              <a:rPr lang="it-IT" dirty="0"/>
              <a:t>Descrizione</a:t>
            </a:r>
          </a:p>
          <a:p>
            <a:pPr marL="503999" lvl="0" indent="-432000">
              <a:buClr>
                <a:srgbClr val="FF9966"/>
              </a:buClr>
              <a:buSzPct val="75000"/>
              <a:buFont typeface="StarSymbol"/>
              <a:buChar char="➲"/>
            </a:pPr>
            <a:endParaRPr lang="it-IT" dirty="0"/>
          </a:p>
          <a:p>
            <a:pPr marL="71999" lvl="0">
              <a:buClr>
                <a:srgbClr val="FF9966"/>
              </a:buClr>
              <a:buSzPct val="75000"/>
            </a:pPr>
            <a:r>
              <a:rPr lang="it-IT" dirty="0"/>
              <a:t>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9AB8744-6EBD-CC48-A7BF-B1DAB48606E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421600">
            <a:off x="6147725" y="3631165"/>
            <a:ext cx="4478040" cy="335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221EF6B-7600-004E-AD23-3C0B8AE7BD1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248000" y="2951999"/>
            <a:ext cx="2881440" cy="379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459D851-0D6C-DC47-9964-BE2F7C6C88B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 rot="5563800">
            <a:off x="5982067" y="1459286"/>
            <a:ext cx="2157120" cy="161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95BEA51-0456-2E43-999D-6F101CA1227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 rot="5329200">
            <a:off x="2644972" y="5100127"/>
            <a:ext cx="2624400" cy="1968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4BDF59-374E-E842-9429-E170222A2CE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it-IT"/>
              <a:t>Il suo primo Natale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4265C0E-9940-A14A-BE8C-934E74AF57E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/>
            <a:r>
              <a:rPr lang="it-IT"/>
              <a:t>25 dicembre 2017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F274B4D-586E-9F4B-A627-55542B4ED00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040" y="2810880"/>
            <a:ext cx="5412960" cy="2877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BDFEFD1-A953-AC4C-8639-79840619963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33200" y="3744000"/>
            <a:ext cx="5446800" cy="3743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ossibili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63A115-454E-B149-9A70-8C8EE6DB989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marL="216000" lvl="0" indent="-360000"/>
            <a:r>
              <a:rPr lang="it-IT"/>
              <a:t>L'operazione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2F69398-017E-3446-AB77-75E5C2B2E56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88280" y="2224080"/>
            <a:ext cx="8477280" cy="4763159"/>
          </a:xfrm>
        </p:spPr>
        <p:txBody>
          <a:bodyPr/>
          <a:lstStyle/>
          <a:p>
            <a:pPr marL="503999" lvl="0" indent="-432000"/>
            <a:endParaRPr lang="it-IT"/>
          </a:p>
          <a:p>
            <a:pPr marL="503999" lvl="0" indent="-432000">
              <a:buClr>
                <a:srgbClr val="FF9966"/>
              </a:buClr>
              <a:buSzPct val="75000"/>
              <a:buFont typeface="StarSymbol"/>
              <a:buChar char="➲"/>
            </a:pPr>
            <a:r>
              <a:rPr lang="it-IT"/>
              <a:t>Febbraio 2018</a:t>
            </a:r>
          </a:p>
          <a:p>
            <a:pPr marL="503999" lvl="0" indent="-432000">
              <a:buClr>
                <a:srgbClr val="FF9966"/>
              </a:buClr>
              <a:buSzPct val="75000"/>
              <a:buFont typeface="StarSymbol"/>
              <a:buChar char="➲"/>
            </a:pPr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248645A-ADD3-754A-88ED-82F32F4BD8B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" y="3168000"/>
            <a:ext cx="5184000" cy="33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3956E17-45BE-CA44-AED7-ACAD58833A4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5392200">
            <a:off x="5275899" y="2893698"/>
            <a:ext cx="5319000" cy="398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40CBB8-F9F7-3E44-87CE-B9A4686E554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it-IT"/>
              <a:t>La reazione alla neve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78E7B02-87B7-6141-A34A-40270438B73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0720" y="1512000"/>
            <a:ext cx="8477280" cy="4762799"/>
          </a:xfrm>
        </p:spPr>
        <p:txBody>
          <a:bodyPr/>
          <a:lstStyle/>
          <a:p>
            <a:pPr lvl="0">
              <a:buClr>
                <a:srgbClr val="FF9966"/>
              </a:buClr>
              <a:buSzPct val="75000"/>
              <a:buFont typeface="StarSymbol"/>
              <a:buChar char="➲"/>
            </a:pPr>
            <a:r>
              <a:rPr lang="it-IT"/>
              <a:t>Si diverte nella neve</a:t>
            </a:r>
          </a:p>
          <a:p>
            <a:pPr lvl="0">
              <a:buClr>
                <a:srgbClr val="FF9966"/>
              </a:buClr>
              <a:buSzPct val="75000"/>
              <a:buFont typeface="StarSymbol"/>
              <a:buChar char="➲"/>
            </a:pPr>
            <a:r>
              <a:rPr lang="it-IT"/>
              <a:t>Salta come una cavalletta</a:t>
            </a:r>
          </a:p>
          <a:p>
            <a:pPr lvl="0">
              <a:buClr>
                <a:srgbClr val="FF9966"/>
              </a:buClr>
              <a:buSzPct val="75000"/>
              <a:buFont typeface="StarSymbol"/>
              <a:buChar char="➲"/>
            </a:pPr>
            <a:r>
              <a:rPr lang="it-IT"/>
              <a:t>Quando si stanca mangia la neve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466CDB0-8BBB-044A-A057-09D4AF41681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397000">
            <a:off x="2251194" y="3584511"/>
            <a:ext cx="4384080" cy="3281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5D6E47-DF19-6540-9B21-BB3825EC1A2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it-IT"/>
              <a:t>Le sue attività preferite  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1E79DAA-5761-E640-B40B-26651C6209E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0719" y="1512000"/>
            <a:ext cx="9045977" cy="4762799"/>
          </a:xfrm>
        </p:spPr>
        <p:txBody>
          <a:bodyPr/>
          <a:lstStyle/>
          <a:p>
            <a:pPr lvl="0">
              <a:buClr>
                <a:srgbClr val="FF9966"/>
              </a:buClr>
              <a:buSzPct val="75000"/>
              <a:buFont typeface="StarSymbol"/>
              <a:buChar char="➲"/>
            </a:pPr>
            <a:r>
              <a:rPr lang="it-IT" dirty="0"/>
              <a:t>Inverno : dormire, giocare con la neve</a:t>
            </a:r>
          </a:p>
          <a:p>
            <a:pPr lvl="0">
              <a:buClr>
                <a:srgbClr val="FF9966"/>
              </a:buClr>
              <a:buSzPct val="75000"/>
              <a:buFont typeface="StarSymbol"/>
              <a:buChar char="➲"/>
            </a:pPr>
            <a:endParaRPr lang="it-IT" dirty="0"/>
          </a:p>
          <a:p>
            <a:pPr lvl="0">
              <a:buClr>
                <a:srgbClr val="FF9966"/>
              </a:buClr>
              <a:buSzPct val="75000"/>
              <a:buFont typeface="StarSymbol"/>
              <a:buChar char="➲"/>
            </a:pPr>
            <a:r>
              <a:rPr lang="it-IT" dirty="0"/>
              <a:t>Estate e primavera: rincorrere il bastoncino di legno e correre, acchiappare insetti con la bocca  </a:t>
            </a:r>
          </a:p>
          <a:p>
            <a:pPr lvl="0">
              <a:buClr>
                <a:srgbClr val="FF9966"/>
              </a:buClr>
              <a:buSzPct val="75000"/>
              <a:buFont typeface="StarSymbol"/>
              <a:buChar char="➲"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E598C7E-3103-BA4F-A0C2-C4E7B49DB51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400000" flipH="1">
            <a:off x="4374360" y="7433280"/>
            <a:ext cx="137520" cy="10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F782DBF-BD81-3D47-BB2E-6DA1C34034F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4480" y="3816000"/>
            <a:ext cx="4007520" cy="370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199B70D-761A-294F-B51B-68200C74F45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616000" y="4248000"/>
            <a:ext cx="2542680" cy="18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31D2C5-432D-224D-8B3D-87274070DCA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80040" y="249840"/>
            <a:ext cx="8607960" cy="1262160"/>
          </a:xfrm>
        </p:spPr>
        <p:txBody>
          <a:bodyPr/>
          <a:lstStyle/>
          <a:p>
            <a:pPr lvl="0"/>
            <a:r>
              <a:rPr lang="it-IT"/>
              <a:t>Attività:</a:t>
            </a:r>
            <a:br>
              <a:rPr lang="it-IT"/>
            </a:br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DB64700-96EE-5F4F-BFB4-93196F9FD25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8000" y="1512000"/>
            <a:ext cx="9216000" cy="58320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>
              <a:buClr>
                <a:srgbClr val="FF9966"/>
              </a:buClr>
              <a:buSzPct val="75000"/>
              <a:buFont typeface="StarSymbol"/>
              <a:buChar char="➲"/>
            </a:pPr>
            <a:r>
              <a:rPr lang="it-IT" dirty="0">
                <a:solidFill>
                  <a:srgbClr val="000000"/>
                </a:solidFill>
              </a:rPr>
              <a:t> Distribuisco foto di razze di cani diverse</a:t>
            </a:r>
          </a:p>
          <a:p>
            <a:pPr lvl="0">
              <a:buClr>
                <a:srgbClr val="FF9966"/>
              </a:buClr>
              <a:buSzPct val="75000"/>
              <a:buFont typeface="StarSymbol"/>
              <a:buChar char="➲"/>
            </a:pPr>
            <a:r>
              <a:rPr lang="it-IT" dirty="0">
                <a:solidFill>
                  <a:srgbClr val="000000"/>
                </a:solidFill>
              </a:rPr>
              <a:t> A gruppetti disegnerete una razza di cane </a:t>
            </a:r>
          </a:p>
          <a:p>
            <a:pPr lvl="0">
              <a:buClr>
                <a:srgbClr val="FF9966"/>
              </a:buClr>
              <a:buSzPct val="75000"/>
              <a:buFont typeface="StarSymbol"/>
              <a:buChar char="➲"/>
            </a:pPr>
            <a:r>
              <a:rPr lang="it-IT" dirty="0">
                <a:solidFill>
                  <a:srgbClr val="000000"/>
                </a:solidFill>
              </a:rPr>
              <a:t> Senza mettere i nomi sul foglio</a:t>
            </a:r>
          </a:p>
          <a:p>
            <a:pPr lvl="0">
              <a:buClr>
                <a:srgbClr val="FF9966"/>
              </a:buClr>
              <a:buSzPct val="75000"/>
              <a:buFont typeface="StarSymbol"/>
              <a:buChar char="➲"/>
            </a:pPr>
            <a:r>
              <a:rPr lang="it-IT" dirty="0">
                <a:solidFill>
                  <a:srgbClr val="000000"/>
                </a:solidFill>
              </a:rPr>
              <a:t> Inventerete il nome della razza</a:t>
            </a:r>
          </a:p>
          <a:p>
            <a:pPr lvl="0">
              <a:buClr>
                <a:srgbClr val="FF9966"/>
              </a:buClr>
              <a:buSzPct val="75000"/>
              <a:buFont typeface="StarSymbol"/>
              <a:buChar char="➲"/>
            </a:pPr>
            <a:r>
              <a:rPr lang="it-IT" dirty="0">
                <a:solidFill>
                  <a:srgbClr val="000000"/>
                </a:solidFill>
              </a:rPr>
              <a:t> Scriverete il nome del vostro cane</a:t>
            </a:r>
          </a:p>
          <a:p>
            <a:pPr lvl="0">
              <a:buClr>
                <a:srgbClr val="FF9966"/>
              </a:buClr>
              <a:buSzPct val="75000"/>
              <a:buFont typeface="StarSymbol"/>
              <a:buChar char="➲"/>
            </a:pPr>
            <a:r>
              <a:rPr lang="it-IT" dirty="0">
                <a:solidFill>
                  <a:srgbClr val="000000"/>
                </a:solidFill>
              </a:rPr>
              <a:t> Io sceglierò quello che mi piace di più</a:t>
            </a:r>
          </a:p>
          <a:p>
            <a:pPr lvl="0">
              <a:buClr>
                <a:srgbClr val="FF9966"/>
              </a:buClr>
              <a:buSzPct val="75000"/>
              <a:buFont typeface="StarSymbol"/>
              <a:buChar char="➲"/>
            </a:pPr>
            <a:r>
              <a:rPr lang="it-IT" dirty="0">
                <a:solidFill>
                  <a:srgbClr val="000000"/>
                </a:solidFill>
              </a:rPr>
              <a:t> Il gruppo vincente vince un premio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s-strateg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file:///C:/Program%20Files%20(x86)/OpenOffice%204/share/template/it/presnt/prs-strategy.otp</Template>
  <TotalTime>3</TotalTime>
  <Words>203</Words>
  <Application>Microsoft Macintosh PowerPoint</Application>
  <PresentationFormat>Personalizzato</PresentationFormat>
  <Paragraphs>44</Paragraphs>
  <Slides>10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6" baseType="lpstr">
      <vt:lpstr>Albany</vt:lpstr>
      <vt:lpstr>Arial</vt:lpstr>
      <vt:lpstr>Calibri</vt:lpstr>
      <vt:lpstr>StarSymbol</vt:lpstr>
      <vt:lpstr>Thorndale</vt:lpstr>
      <vt:lpstr>prs-strategy</vt:lpstr>
      <vt:lpstr>Il MIO ANIMALE DOMESTICO   </vt:lpstr>
      <vt:lpstr>La storia</vt:lpstr>
      <vt:lpstr>Presentazione standard di PowerPoint</vt:lpstr>
      <vt:lpstr>Il mio cane</vt:lpstr>
      <vt:lpstr>Il suo primo Natale</vt:lpstr>
      <vt:lpstr>L'operazione</vt:lpstr>
      <vt:lpstr>La reazione alla neve</vt:lpstr>
      <vt:lpstr>Le sue attività preferite  </vt:lpstr>
      <vt:lpstr>Attività: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Consiglio di strategia</dc:title>
  <dc:description>Presentazione di sviluppo e alternative, consiglio di una o più strategie</dc:description>
  <cp:lastModifiedBy>Gian Franco Pordenone</cp:lastModifiedBy>
  <cp:revision>4</cp:revision>
  <dcterms:created xsi:type="dcterms:W3CDTF">2021-10-17T10:32:33Z</dcterms:created>
  <dcterms:modified xsi:type="dcterms:W3CDTF">2021-11-23T12:02:18Z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0">
    <vt:lpwstr/>
  </property>
  <property fmtid="{D5CDD505-2E9C-101B-9397-08002B2CF9AE}" pid="3" name="Info 1">
    <vt:lpwstr/>
  </property>
  <property fmtid="{D5CDD505-2E9C-101B-9397-08002B2CF9AE}" pid="4" name="Info 2">
    <vt:lpwstr/>
  </property>
  <property fmtid="{D5CDD505-2E9C-101B-9397-08002B2CF9AE}" pid="5" name="Info 3">
    <vt:lpwstr/>
  </property>
</Properties>
</file>