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9"/>
  </p:notesMasterIdLst>
  <p:sldIdLst>
    <p:sldId id="256" r:id="rId2"/>
    <p:sldId id="263" r:id="rId3"/>
    <p:sldId id="257" r:id="rId4"/>
    <p:sldId id="259" r:id="rId5"/>
    <p:sldId id="260" r:id="rId6"/>
    <p:sldId id="261" r:id="rId7"/>
    <p:sldId id="266" r:id="rId8"/>
    <p:sldId id="262" r:id="rId9"/>
    <p:sldId id="264" r:id="rId10"/>
    <p:sldId id="267" r:id="rId11"/>
    <p:sldId id="268" r:id="rId12"/>
    <p:sldId id="269" r:id="rId13"/>
    <p:sldId id="270" r:id="rId14"/>
    <p:sldId id="271" r:id="rId15"/>
    <p:sldId id="275" r:id="rId16"/>
    <p:sldId id="272" r:id="rId17"/>
    <p:sldId id="278" r:id="rId18"/>
    <p:sldId id="274" r:id="rId19"/>
    <p:sldId id="277" r:id="rId20"/>
    <p:sldId id="276" r:id="rId21"/>
    <p:sldId id="280" r:id="rId22"/>
    <p:sldId id="282" r:id="rId23"/>
    <p:sldId id="283" r:id="rId24"/>
    <p:sldId id="284" r:id="rId25"/>
    <p:sldId id="285" r:id="rId26"/>
    <p:sldId id="286" r:id="rId27"/>
    <p:sldId id="28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2501"/>
    <a:srgbClr val="CC00FF"/>
    <a:srgbClr val="0066FF"/>
    <a:srgbClr val="FF5050"/>
    <a:srgbClr val="AB2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9B6DDD-BFA4-424F-BD79-9F1A64338EA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9E070CA-852D-484A-9CD9-F3D885EC95FE}">
      <dgm:prSet custT="1"/>
      <dgm:spPr/>
      <dgm:t>
        <a:bodyPr/>
        <a:lstStyle/>
        <a:p>
          <a:r>
            <a:rPr lang="it-CH" sz="2800" dirty="0"/>
            <a:t>Maria </a:t>
          </a:r>
          <a:r>
            <a:rPr lang="it-CH" sz="2800" dirty="0" err="1"/>
            <a:t>Hardouin</a:t>
          </a:r>
          <a:r>
            <a:rPr lang="it-CH" sz="2800" dirty="0"/>
            <a:t> (Principessa di Montenevoso)</a:t>
          </a:r>
          <a:endParaRPr lang="en-US" sz="2800" dirty="0"/>
        </a:p>
      </dgm:t>
    </dgm:pt>
    <dgm:pt modelId="{0E91CE57-4A0E-4EE4-B643-88CF2BB8E7F6}" type="parTrans" cxnId="{BA2C26ED-79EF-4EFA-B79F-80BC4A639E39}">
      <dgm:prSet/>
      <dgm:spPr/>
      <dgm:t>
        <a:bodyPr/>
        <a:lstStyle/>
        <a:p>
          <a:endParaRPr lang="en-US"/>
        </a:p>
      </dgm:t>
    </dgm:pt>
    <dgm:pt modelId="{C4C30DDB-7384-49B1-A85E-20148BDA3259}" type="sibTrans" cxnId="{BA2C26ED-79EF-4EFA-B79F-80BC4A639E39}">
      <dgm:prSet/>
      <dgm:spPr/>
      <dgm:t>
        <a:bodyPr/>
        <a:lstStyle/>
        <a:p>
          <a:endParaRPr lang="en-US"/>
        </a:p>
      </dgm:t>
    </dgm:pt>
    <dgm:pt modelId="{E5E5A598-A216-4E46-964E-2DA675BDF464}">
      <dgm:prSet custT="1"/>
      <dgm:spPr/>
      <dgm:t>
        <a:bodyPr/>
        <a:lstStyle/>
        <a:p>
          <a:r>
            <a:rPr lang="it-CH" sz="2800" dirty="0" err="1"/>
            <a:t>Gabriellino</a:t>
          </a:r>
          <a:r>
            <a:rPr lang="it-CH" sz="2800" dirty="0"/>
            <a:t> </a:t>
          </a:r>
          <a:endParaRPr lang="en-US" sz="2800" dirty="0"/>
        </a:p>
      </dgm:t>
    </dgm:pt>
    <dgm:pt modelId="{7B756F53-7CF0-4698-BE83-2AF2840E84A8}" type="parTrans" cxnId="{742B04A9-F6F4-492A-A368-52A6E332A115}">
      <dgm:prSet/>
      <dgm:spPr/>
      <dgm:t>
        <a:bodyPr/>
        <a:lstStyle/>
        <a:p>
          <a:endParaRPr lang="en-US"/>
        </a:p>
      </dgm:t>
    </dgm:pt>
    <dgm:pt modelId="{48655B68-BAF9-4087-A227-E1F15084398A}" type="sibTrans" cxnId="{742B04A9-F6F4-492A-A368-52A6E332A115}">
      <dgm:prSet/>
      <dgm:spPr/>
      <dgm:t>
        <a:bodyPr/>
        <a:lstStyle/>
        <a:p>
          <a:endParaRPr lang="en-US"/>
        </a:p>
      </dgm:t>
    </dgm:pt>
    <dgm:pt modelId="{7B10071B-BF74-4E28-B7B1-B69308ECAB36}">
      <dgm:prSet custT="1"/>
      <dgm:spPr/>
      <dgm:t>
        <a:bodyPr/>
        <a:lstStyle/>
        <a:p>
          <a:r>
            <a:rPr lang="it-CH" sz="2800" dirty="0"/>
            <a:t>Ugo Veniero </a:t>
          </a:r>
          <a:endParaRPr lang="en-US" sz="2800" dirty="0"/>
        </a:p>
      </dgm:t>
    </dgm:pt>
    <dgm:pt modelId="{5AB75911-1E84-4F4E-A113-8E3E9845135A}" type="parTrans" cxnId="{17710E29-DB6C-4450-93D6-5C13C0F31497}">
      <dgm:prSet/>
      <dgm:spPr/>
      <dgm:t>
        <a:bodyPr/>
        <a:lstStyle/>
        <a:p>
          <a:endParaRPr lang="en-US"/>
        </a:p>
      </dgm:t>
    </dgm:pt>
    <dgm:pt modelId="{E0E1F94D-AD02-4EBB-8B33-F7DB4FA43CDA}" type="sibTrans" cxnId="{17710E29-DB6C-4450-93D6-5C13C0F31497}">
      <dgm:prSet/>
      <dgm:spPr/>
      <dgm:t>
        <a:bodyPr/>
        <a:lstStyle/>
        <a:p>
          <a:endParaRPr lang="en-US"/>
        </a:p>
      </dgm:t>
    </dgm:pt>
    <dgm:pt modelId="{AD10ED29-A523-444B-8F82-EE6E1BC383F0}">
      <dgm:prSet custT="1"/>
      <dgm:spPr/>
      <dgm:t>
        <a:bodyPr/>
        <a:lstStyle/>
        <a:p>
          <a:r>
            <a:rPr lang="it-CH" sz="2800" dirty="0"/>
            <a:t>Gabriele </a:t>
          </a:r>
          <a:endParaRPr lang="en-US" sz="2800" dirty="0"/>
        </a:p>
      </dgm:t>
    </dgm:pt>
    <dgm:pt modelId="{A35905B1-8015-4E43-969C-BF6C32B6AA42}" type="parTrans" cxnId="{BC579506-0652-4E90-90CE-F4E36169DDA3}">
      <dgm:prSet/>
      <dgm:spPr/>
      <dgm:t>
        <a:bodyPr/>
        <a:lstStyle/>
        <a:p>
          <a:endParaRPr lang="en-US"/>
        </a:p>
      </dgm:t>
    </dgm:pt>
    <dgm:pt modelId="{604C6031-12EC-4C07-AE87-8115AA0366E4}" type="sibTrans" cxnId="{BC579506-0652-4E90-90CE-F4E36169DDA3}">
      <dgm:prSet/>
      <dgm:spPr/>
      <dgm:t>
        <a:bodyPr/>
        <a:lstStyle/>
        <a:p>
          <a:endParaRPr lang="en-US"/>
        </a:p>
      </dgm:t>
    </dgm:pt>
    <dgm:pt modelId="{B6AD9DCA-84C6-4314-BA87-9CE77CDFCFF6}">
      <dgm:prSet custT="1"/>
      <dgm:spPr/>
      <dgm:t>
        <a:bodyPr/>
        <a:lstStyle/>
        <a:p>
          <a:r>
            <a:rPr lang="it-CH" sz="2800" dirty="0"/>
            <a:t>Mario</a:t>
          </a:r>
          <a:endParaRPr lang="en-US" sz="2800" dirty="0"/>
        </a:p>
      </dgm:t>
    </dgm:pt>
    <dgm:pt modelId="{E98C3EE8-91AA-4534-A384-022C4427AA08}" type="parTrans" cxnId="{1BA4EF58-DF53-491B-AF9A-AC2640BEE2A7}">
      <dgm:prSet/>
      <dgm:spPr/>
      <dgm:t>
        <a:bodyPr/>
        <a:lstStyle/>
        <a:p>
          <a:endParaRPr lang="en-US"/>
        </a:p>
      </dgm:t>
    </dgm:pt>
    <dgm:pt modelId="{7E8BEAD3-AE12-47F9-ADD7-79144CA211DE}" type="sibTrans" cxnId="{1BA4EF58-DF53-491B-AF9A-AC2640BEE2A7}">
      <dgm:prSet/>
      <dgm:spPr/>
      <dgm:t>
        <a:bodyPr/>
        <a:lstStyle/>
        <a:p>
          <a:endParaRPr lang="en-US"/>
        </a:p>
      </dgm:t>
    </dgm:pt>
    <dgm:pt modelId="{5214B85A-DE30-49C7-A1A8-54846F238593}" type="pres">
      <dgm:prSet presAssocID="{4D9B6DDD-BFA4-424F-BD79-9F1A64338EAE}" presName="vert0" presStyleCnt="0">
        <dgm:presLayoutVars>
          <dgm:dir/>
          <dgm:animOne val="branch"/>
          <dgm:animLvl val="lvl"/>
        </dgm:presLayoutVars>
      </dgm:prSet>
      <dgm:spPr/>
    </dgm:pt>
    <dgm:pt modelId="{7615172D-A567-4DCA-8FD7-40399EC44853}" type="pres">
      <dgm:prSet presAssocID="{69E070CA-852D-484A-9CD9-F3D885EC95FE}" presName="thickLine" presStyleLbl="alignNode1" presStyleIdx="0" presStyleCnt="5"/>
      <dgm:spPr/>
    </dgm:pt>
    <dgm:pt modelId="{078CB10B-5FAB-4F70-9887-30C2C7AD1A2F}" type="pres">
      <dgm:prSet presAssocID="{69E070CA-852D-484A-9CD9-F3D885EC95FE}" presName="horz1" presStyleCnt="0"/>
      <dgm:spPr/>
    </dgm:pt>
    <dgm:pt modelId="{9CC955CD-FE07-41A7-98EC-AEB52BF9B99B}" type="pres">
      <dgm:prSet presAssocID="{69E070CA-852D-484A-9CD9-F3D885EC95FE}" presName="tx1" presStyleLbl="revTx" presStyleIdx="0" presStyleCnt="5"/>
      <dgm:spPr/>
    </dgm:pt>
    <dgm:pt modelId="{11A3AB6D-4065-4D40-94F5-76D7DB5EAD74}" type="pres">
      <dgm:prSet presAssocID="{69E070CA-852D-484A-9CD9-F3D885EC95FE}" presName="vert1" presStyleCnt="0"/>
      <dgm:spPr/>
    </dgm:pt>
    <dgm:pt modelId="{02778EC3-E089-4053-9528-06F81AE9F7C0}" type="pres">
      <dgm:prSet presAssocID="{E5E5A598-A216-4E46-964E-2DA675BDF464}" presName="thickLine" presStyleLbl="alignNode1" presStyleIdx="1" presStyleCnt="5"/>
      <dgm:spPr/>
    </dgm:pt>
    <dgm:pt modelId="{D3ED1370-DECA-43C9-A400-AAD9F9FEFCCD}" type="pres">
      <dgm:prSet presAssocID="{E5E5A598-A216-4E46-964E-2DA675BDF464}" presName="horz1" presStyleCnt="0"/>
      <dgm:spPr/>
    </dgm:pt>
    <dgm:pt modelId="{0965D3EE-D455-47B4-936E-9EB9180B8799}" type="pres">
      <dgm:prSet presAssocID="{E5E5A598-A216-4E46-964E-2DA675BDF464}" presName="tx1" presStyleLbl="revTx" presStyleIdx="1" presStyleCnt="5"/>
      <dgm:spPr/>
    </dgm:pt>
    <dgm:pt modelId="{BD0E336A-6C87-4D19-BD16-431C1DE8A1C0}" type="pres">
      <dgm:prSet presAssocID="{E5E5A598-A216-4E46-964E-2DA675BDF464}" presName="vert1" presStyleCnt="0"/>
      <dgm:spPr/>
    </dgm:pt>
    <dgm:pt modelId="{31D23ED8-526F-497A-A9BC-924A032D44A6}" type="pres">
      <dgm:prSet presAssocID="{7B10071B-BF74-4E28-B7B1-B69308ECAB36}" presName="thickLine" presStyleLbl="alignNode1" presStyleIdx="2" presStyleCnt="5"/>
      <dgm:spPr/>
    </dgm:pt>
    <dgm:pt modelId="{3DC12BF9-D78C-4ED8-A296-349A578135DE}" type="pres">
      <dgm:prSet presAssocID="{7B10071B-BF74-4E28-B7B1-B69308ECAB36}" presName="horz1" presStyleCnt="0"/>
      <dgm:spPr/>
    </dgm:pt>
    <dgm:pt modelId="{2015750D-431D-41EE-B153-729669BBAA67}" type="pres">
      <dgm:prSet presAssocID="{7B10071B-BF74-4E28-B7B1-B69308ECAB36}" presName="tx1" presStyleLbl="revTx" presStyleIdx="2" presStyleCnt="5"/>
      <dgm:spPr/>
    </dgm:pt>
    <dgm:pt modelId="{2ED0F7FC-A95A-4032-AA30-A1D445755A49}" type="pres">
      <dgm:prSet presAssocID="{7B10071B-BF74-4E28-B7B1-B69308ECAB36}" presName="vert1" presStyleCnt="0"/>
      <dgm:spPr/>
    </dgm:pt>
    <dgm:pt modelId="{082D3EA1-D2EE-4EE3-8CAF-1F781E8C31C4}" type="pres">
      <dgm:prSet presAssocID="{AD10ED29-A523-444B-8F82-EE6E1BC383F0}" presName="thickLine" presStyleLbl="alignNode1" presStyleIdx="3" presStyleCnt="5"/>
      <dgm:spPr/>
    </dgm:pt>
    <dgm:pt modelId="{10A43804-24DD-4B24-81E9-81E269DB71EB}" type="pres">
      <dgm:prSet presAssocID="{AD10ED29-A523-444B-8F82-EE6E1BC383F0}" presName="horz1" presStyleCnt="0"/>
      <dgm:spPr/>
    </dgm:pt>
    <dgm:pt modelId="{767895A4-8AAF-4F1F-9D0C-58AE7862D0CF}" type="pres">
      <dgm:prSet presAssocID="{AD10ED29-A523-444B-8F82-EE6E1BC383F0}" presName="tx1" presStyleLbl="revTx" presStyleIdx="3" presStyleCnt="5"/>
      <dgm:spPr/>
    </dgm:pt>
    <dgm:pt modelId="{EA64A0F7-9945-4E19-892D-4987DA3173F4}" type="pres">
      <dgm:prSet presAssocID="{AD10ED29-A523-444B-8F82-EE6E1BC383F0}" presName="vert1" presStyleCnt="0"/>
      <dgm:spPr/>
    </dgm:pt>
    <dgm:pt modelId="{3008D5B5-0CC3-4652-8D2F-117213C4473A}" type="pres">
      <dgm:prSet presAssocID="{B6AD9DCA-84C6-4314-BA87-9CE77CDFCFF6}" presName="thickLine" presStyleLbl="alignNode1" presStyleIdx="4" presStyleCnt="5"/>
      <dgm:spPr/>
    </dgm:pt>
    <dgm:pt modelId="{DEB1000C-F250-46D7-8EC3-83EC2E1D5740}" type="pres">
      <dgm:prSet presAssocID="{B6AD9DCA-84C6-4314-BA87-9CE77CDFCFF6}" presName="horz1" presStyleCnt="0"/>
      <dgm:spPr/>
    </dgm:pt>
    <dgm:pt modelId="{EBEAB3BE-FAD6-4CC6-A815-59EF83993A05}" type="pres">
      <dgm:prSet presAssocID="{B6AD9DCA-84C6-4314-BA87-9CE77CDFCFF6}" presName="tx1" presStyleLbl="revTx" presStyleIdx="4" presStyleCnt="5"/>
      <dgm:spPr/>
    </dgm:pt>
    <dgm:pt modelId="{7E45E034-5B4E-4610-AA86-2DFF6C28C476}" type="pres">
      <dgm:prSet presAssocID="{B6AD9DCA-84C6-4314-BA87-9CE77CDFCFF6}" presName="vert1" presStyleCnt="0"/>
      <dgm:spPr/>
    </dgm:pt>
  </dgm:ptLst>
  <dgm:cxnLst>
    <dgm:cxn modelId="{BC579506-0652-4E90-90CE-F4E36169DDA3}" srcId="{4D9B6DDD-BFA4-424F-BD79-9F1A64338EAE}" destId="{AD10ED29-A523-444B-8F82-EE6E1BC383F0}" srcOrd="3" destOrd="0" parTransId="{A35905B1-8015-4E43-969C-BF6C32B6AA42}" sibTransId="{604C6031-12EC-4C07-AE87-8115AA0366E4}"/>
    <dgm:cxn modelId="{1E72B320-8F1D-417D-97FC-6D3831A872D7}" type="presOf" srcId="{AD10ED29-A523-444B-8F82-EE6E1BC383F0}" destId="{767895A4-8AAF-4F1F-9D0C-58AE7862D0CF}" srcOrd="0" destOrd="0" presId="urn:microsoft.com/office/officeart/2008/layout/LinedList"/>
    <dgm:cxn modelId="{17710E29-DB6C-4450-93D6-5C13C0F31497}" srcId="{4D9B6DDD-BFA4-424F-BD79-9F1A64338EAE}" destId="{7B10071B-BF74-4E28-B7B1-B69308ECAB36}" srcOrd="2" destOrd="0" parTransId="{5AB75911-1E84-4F4E-A113-8E3E9845135A}" sibTransId="{E0E1F94D-AD02-4EBB-8B33-F7DB4FA43CDA}"/>
    <dgm:cxn modelId="{D386933F-A2B8-499D-A82A-478EEDA36C84}" type="presOf" srcId="{69E070CA-852D-484A-9CD9-F3D885EC95FE}" destId="{9CC955CD-FE07-41A7-98EC-AEB52BF9B99B}" srcOrd="0" destOrd="0" presId="urn:microsoft.com/office/officeart/2008/layout/LinedList"/>
    <dgm:cxn modelId="{1BA4EF58-DF53-491B-AF9A-AC2640BEE2A7}" srcId="{4D9B6DDD-BFA4-424F-BD79-9F1A64338EAE}" destId="{B6AD9DCA-84C6-4314-BA87-9CE77CDFCFF6}" srcOrd="4" destOrd="0" parTransId="{E98C3EE8-91AA-4534-A384-022C4427AA08}" sibTransId="{7E8BEAD3-AE12-47F9-ADD7-79144CA211DE}"/>
    <dgm:cxn modelId="{F6CD616E-EBE4-4063-B0D9-8E8524E43287}" type="presOf" srcId="{4D9B6DDD-BFA4-424F-BD79-9F1A64338EAE}" destId="{5214B85A-DE30-49C7-A1A8-54846F238593}" srcOrd="0" destOrd="0" presId="urn:microsoft.com/office/officeart/2008/layout/LinedList"/>
    <dgm:cxn modelId="{4BC2F28F-B65F-495A-82A2-B2F282D46D89}" type="presOf" srcId="{E5E5A598-A216-4E46-964E-2DA675BDF464}" destId="{0965D3EE-D455-47B4-936E-9EB9180B8799}" srcOrd="0" destOrd="0" presId="urn:microsoft.com/office/officeart/2008/layout/LinedList"/>
    <dgm:cxn modelId="{742B04A9-F6F4-492A-A368-52A6E332A115}" srcId="{4D9B6DDD-BFA4-424F-BD79-9F1A64338EAE}" destId="{E5E5A598-A216-4E46-964E-2DA675BDF464}" srcOrd="1" destOrd="0" parTransId="{7B756F53-7CF0-4698-BE83-2AF2840E84A8}" sibTransId="{48655B68-BAF9-4087-A227-E1F15084398A}"/>
    <dgm:cxn modelId="{725359BB-374F-4552-9CA6-6F8181FF2787}" type="presOf" srcId="{7B10071B-BF74-4E28-B7B1-B69308ECAB36}" destId="{2015750D-431D-41EE-B153-729669BBAA67}" srcOrd="0" destOrd="0" presId="urn:microsoft.com/office/officeart/2008/layout/LinedList"/>
    <dgm:cxn modelId="{ACBD12CF-79C5-406E-ADA5-4CE007801B37}" type="presOf" srcId="{B6AD9DCA-84C6-4314-BA87-9CE77CDFCFF6}" destId="{EBEAB3BE-FAD6-4CC6-A815-59EF83993A05}" srcOrd="0" destOrd="0" presId="urn:microsoft.com/office/officeart/2008/layout/LinedList"/>
    <dgm:cxn modelId="{BA2C26ED-79EF-4EFA-B79F-80BC4A639E39}" srcId="{4D9B6DDD-BFA4-424F-BD79-9F1A64338EAE}" destId="{69E070CA-852D-484A-9CD9-F3D885EC95FE}" srcOrd="0" destOrd="0" parTransId="{0E91CE57-4A0E-4EE4-B643-88CF2BB8E7F6}" sibTransId="{C4C30DDB-7384-49B1-A85E-20148BDA3259}"/>
    <dgm:cxn modelId="{07AA08DE-64EC-4E62-8818-B60399FC64B0}" type="presParOf" srcId="{5214B85A-DE30-49C7-A1A8-54846F238593}" destId="{7615172D-A567-4DCA-8FD7-40399EC44853}" srcOrd="0" destOrd="0" presId="urn:microsoft.com/office/officeart/2008/layout/LinedList"/>
    <dgm:cxn modelId="{0DA20208-624A-4773-A527-9B740F294A1E}" type="presParOf" srcId="{5214B85A-DE30-49C7-A1A8-54846F238593}" destId="{078CB10B-5FAB-4F70-9887-30C2C7AD1A2F}" srcOrd="1" destOrd="0" presId="urn:microsoft.com/office/officeart/2008/layout/LinedList"/>
    <dgm:cxn modelId="{FFA41B55-FD88-4B69-AED5-8EEF99BAEA8C}" type="presParOf" srcId="{078CB10B-5FAB-4F70-9887-30C2C7AD1A2F}" destId="{9CC955CD-FE07-41A7-98EC-AEB52BF9B99B}" srcOrd="0" destOrd="0" presId="urn:microsoft.com/office/officeart/2008/layout/LinedList"/>
    <dgm:cxn modelId="{0F1E8FBE-FE57-454D-8C6C-46E6F521D867}" type="presParOf" srcId="{078CB10B-5FAB-4F70-9887-30C2C7AD1A2F}" destId="{11A3AB6D-4065-4D40-94F5-76D7DB5EAD74}" srcOrd="1" destOrd="0" presId="urn:microsoft.com/office/officeart/2008/layout/LinedList"/>
    <dgm:cxn modelId="{59055559-6239-43A6-8F5E-E58CCEA61620}" type="presParOf" srcId="{5214B85A-DE30-49C7-A1A8-54846F238593}" destId="{02778EC3-E089-4053-9528-06F81AE9F7C0}" srcOrd="2" destOrd="0" presId="urn:microsoft.com/office/officeart/2008/layout/LinedList"/>
    <dgm:cxn modelId="{0651F5F7-CF1D-48C9-92EF-1E14A1358DC8}" type="presParOf" srcId="{5214B85A-DE30-49C7-A1A8-54846F238593}" destId="{D3ED1370-DECA-43C9-A400-AAD9F9FEFCCD}" srcOrd="3" destOrd="0" presId="urn:microsoft.com/office/officeart/2008/layout/LinedList"/>
    <dgm:cxn modelId="{E83E3F51-6ED9-4143-B8F5-0D48E22D0BE8}" type="presParOf" srcId="{D3ED1370-DECA-43C9-A400-AAD9F9FEFCCD}" destId="{0965D3EE-D455-47B4-936E-9EB9180B8799}" srcOrd="0" destOrd="0" presId="urn:microsoft.com/office/officeart/2008/layout/LinedList"/>
    <dgm:cxn modelId="{8FAAAF37-1174-4556-9239-F73089D46AD8}" type="presParOf" srcId="{D3ED1370-DECA-43C9-A400-AAD9F9FEFCCD}" destId="{BD0E336A-6C87-4D19-BD16-431C1DE8A1C0}" srcOrd="1" destOrd="0" presId="urn:microsoft.com/office/officeart/2008/layout/LinedList"/>
    <dgm:cxn modelId="{F8A46009-E4A5-45E8-929D-C36859A0F8AA}" type="presParOf" srcId="{5214B85A-DE30-49C7-A1A8-54846F238593}" destId="{31D23ED8-526F-497A-A9BC-924A032D44A6}" srcOrd="4" destOrd="0" presId="urn:microsoft.com/office/officeart/2008/layout/LinedList"/>
    <dgm:cxn modelId="{4FCE2B58-DCDA-406D-9C1C-8BFCB9496B6C}" type="presParOf" srcId="{5214B85A-DE30-49C7-A1A8-54846F238593}" destId="{3DC12BF9-D78C-4ED8-A296-349A578135DE}" srcOrd="5" destOrd="0" presId="urn:microsoft.com/office/officeart/2008/layout/LinedList"/>
    <dgm:cxn modelId="{F465CDC5-DA38-4262-83AA-53228EECF2EF}" type="presParOf" srcId="{3DC12BF9-D78C-4ED8-A296-349A578135DE}" destId="{2015750D-431D-41EE-B153-729669BBAA67}" srcOrd="0" destOrd="0" presId="urn:microsoft.com/office/officeart/2008/layout/LinedList"/>
    <dgm:cxn modelId="{EE685BF1-4364-4C44-8419-8F89FF5FDBFF}" type="presParOf" srcId="{3DC12BF9-D78C-4ED8-A296-349A578135DE}" destId="{2ED0F7FC-A95A-4032-AA30-A1D445755A49}" srcOrd="1" destOrd="0" presId="urn:microsoft.com/office/officeart/2008/layout/LinedList"/>
    <dgm:cxn modelId="{5C8D099D-AD6A-4207-BBA1-49CF92F52A0A}" type="presParOf" srcId="{5214B85A-DE30-49C7-A1A8-54846F238593}" destId="{082D3EA1-D2EE-4EE3-8CAF-1F781E8C31C4}" srcOrd="6" destOrd="0" presId="urn:microsoft.com/office/officeart/2008/layout/LinedList"/>
    <dgm:cxn modelId="{AF26E2FD-15DE-49D4-A72A-54052CCE62BF}" type="presParOf" srcId="{5214B85A-DE30-49C7-A1A8-54846F238593}" destId="{10A43804-24DD-4B24-81E9-81E269DB71EB}" srcOrd="7" destOrd="0" presId="urn:microsoft.com/office/officeart/2008/layout/LinedList"/>
    <dgm:cxn modelId="{410AB19C-2DFF-4AF7-892B-319414BA6208}" type="presParOf" srcId="{10A43804-24DD-4B24-81E9-81E269DB71EB}" destId="{767895A4-8AAF-4F1F-9D0C-58AE7862D0CF}" srcOrd="0" destOrd="0" presId="urn:microsoft.com/office/officeart/2008/layout/LinedList"/>
    <dgm:cxn modelId="{E1EF3CAE-10FA-42C5-8FC9-19033A90E23F}" type="presParOf" srcId="{10A43804-24DD-4B24-81E9-81E269DB71EB}" destId="{EA64A0F7-9945-4E19-892D-4987DA3173F4}" srcOrd="1" destOrd="0" presId="urn:microsoft.com/office/officeart/2008/layout/LinedList"/>
    <dgm:cxn modelId="{4E70503E-3AC2-4502-8D6E-0D92AF508ACE}" type="presParOf" srcId="{5214B85A-DE30-49C7-A1A8-54846F238593}" destId="{3008D5B5-0CC3-4652-8D2F-117213C4473A}" srcOrd="8" destOrd="0" presId="urn:microsoft.com/office/officeart/2008/layout/LinedList"/>
    <dgm:cxn modelId="{8DFCB8F6-0847-4F58-A9AC-84D5FFAE7325}" type="presParOf" srcId="{5214B85A-DE30-49C7-A1A8-54846F238593}" destId="{DEB1000C-F250-46D7-8EC3-83EC2E1D5740}" srcOrd="9" destOrd="0" presId="urn:microsoft.com/office/officeart/2008/layout/LinedList"/>
    <dgm:cxn modelId="{FBC0B65E-9455-442D-9754-735CB4854867}" type="presParOf" srcId="{DEB1000C-F250-46D7-8EC3-83EC2E1D5740}" destId="{EBEAB3BE-FAD6-4CC6-A815-59EF83993A05}" srcOrd="0" destOrd="0" presId="urn:microsoft.com/office/officeart/2008/layout/LinedList"/>
    <dgm:cxn modelId="{C90B96E7-A17B-4BB6-A10C-7CD0FC10B2C0}" type="presParOf" srcId="{DEB1000C-F250-46D7-8EC3-83EC2E1D5740}" destId="{7E45E034-5B4E-4610-AA86-2DFF6C28C47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5172D-A567-4DCA-8FD7-40399EC44853}">
      <dsp:nvSpPr>
        <dsp:cNvPr id="0" name=""/>
        <dsp:cNvSpPr/>
      </dsp:nvSpPr>
      <dsp:spPr>
        <a:xfrm>
          <a:off x="0" y="494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955CD-FE07-41A7-98EC-AEB52BF9B99B}">
      <dsp:nvSpPr>
        <dsp:cNvPr id="0" name=""/>
        <dsp:cNvSpPr/>
      </dsp:nvSpPr>
      <dsp:spPr>
        <a:xfrm>
          <a:off x="0" y="494"/>
          <a:ext cx="10058399" cy="80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2800" kern="1200" dirty="0"/>
            <a:t>Maria </a:t>
          </a:r>
          <a:r>
            <a:rPr lang="it-CH" sz="2800" kern="1200" dirty="0" err="1"/>
            <a:t>Hardouin</a:t>
          </a:r>
          <a:r>
            <a:rPr lang="it-CH" sz="2800" kern="1200" dirty="0"/>
            <a:t> (Principessa di Montenevoso)</a:t>
          </a:r>
          <a:endParaRPr lang="en-US" sz="2800" kern="1200" dirty="0"/>
        </a:p>
      </dsp:txBody>
      <dsp:txXfrm>
        <a:off x="0" y="494"/>
        <a:ext cx="10058399" cy="809960"/>
      </dsp:txXfrm>
    </dsp:sp>
    <dsp:sp modelId="{02778EC3-E089-4053-9528-06F81AE9F7C0}">
      <dsp:nvSpPr>
        <dsp:cNvPr id="0" name=""/>
        <dsp:cNvSpPr/>
      </dsp:nvSpPr>
      <dsp:spPr>
        <a:xfrm>
          <a:off x="0" y="810455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65D3EE-D455-47B4-936E-9EB9180B8799}">
      <dsp:nvSpPr>
        <dsp:cNvPr id="0" name=""/>
        <dsp:cNvSpPr/>
      </dsp:nvSpPr>
      <dsp:spPr>
        <a:xfrm>
          <a:off x="0" y="810455"/>
          <a:ext cx="10058399" cy="80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2800" kern="1200" dirty="0" err="1"/>
            <a:t>Gabriellino</a:t>
          </a:r>
          <a:r>
            <a:rPr lang="it-CH" sz="2800" kern="1200" dirty="0"/>
            <a:t> </a:t>
          </a:r>
          <a:endParaRPr lang="en-US" sz="2800" kern="1200" dirty="0"/>
        </a:p>
      </dsp:txBody>
      <dsp:txXfrm>
        <a:off x="0" y="810455"/>
        <a:ext cx="10058399" cy="809960"/>
      </dsp:txXfrm>
    </dsp:sp>
    <dsp:sp modelId="{31D23ED8-526F-497A-A9BC-924A032D44A6}">
      <dsp:nvSpPr>
        <dsp:cNvPr id="0" name=""/>
        <dsp:cNvSpPr/>
      </dsp:nvSpPr>
      <dsp:spPr>
        <a:xfrm>
          <a:off x="0" y="1620415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5750D-431D-41EE-B153-729669BBAA67}">
      <dsp:nvSpPr>
        <dsp:cNvPr id="0" name=""/>
        <dsp:cNvSpPr/>
      </dsp:nvSpPr>
      <dsp:spPr>
        <a:xfrm>
          <a:off x="0" y="1620415"/>
          <a:ext cx="10058399" cy="80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2800" kern="1200" dirty="0"/>
            <a:t>Ugo Veniero </a:t>
          </a:r>
          <a:endParaRPr lang="en-US" sz="2800" kern="1200" dirty="0"/>
        </a:p>
      </dsp:txBody>
      <dsp:txXfrm>
        <a:off x="0" y="1620415"/>
        <a:ext cx="10058399" cy="809960"/>
      </dsp:txXfrm>
    </dsp:sp>
    <dsp:sp modelId="{082D3EA1-D2EE-4EE3-8CAF-1F781E8C31C4}">
      <dsp:nvSpPr>
        <dsp:cNvPr id="0" name=""/>
        <dsp:cNvSpPr/>
      </dsp:nvSpPr>
      <dsp:spPr>
        <a:xfrm>
          <a:off x="0" y="2430376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895A4-8AAF-4F1F-9D0C-58AE7862D0CF}">
      <dsp:nvSpPr>
        <dsp:cNvPr id="0" name=""/>
        <dsp:cNvSpPr/>
      </dsp:nvSpPr>
      <dsp:spPr>
        <a:xfrm>
          <a:off x="0" y="2430376"/>
          <a:ext cx="10058399" cy="80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2800" kern="1200" dirty="0"/>
            <a:t>Gabriele </a:t>
          </a:r>
          <a:endParaRPr lang="en-US" sz="2800" kern="1200" dirty="0"/>
        </a:p>
      </dsp:txBody>
      <dsp:txXfrm>
        <a:off x="0" y="2430376"/>
        <a:ext cx="10058399" cy="809960"/>
      </dsp:txXfrm>
    </dsp:sp>
    <dsp:sp modelId="{3008D5B5-0CC3-4652-8D2F-117213C4473A}">
      <dsp:nvSpPr>
        <dsp:cNvPr id="0" name=""/>
        <dsp:cNvSpPr/>
      </dsp:nvSpPr>
      <dsp:spPr>
        <a:xfrm>
          <a:off x="0" y="3240336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EAB3BE-FAD6-4CC6-A815-59EF83993A05}">
      <dsp:nvSpPr>
        <dsp:cNvPr id="0" name=""/>
        <dsp:cNvSpPr/>
      </dsp:nvSpPr>
      <dsp:spPr>
        <a:xfrm>
          <a:off x="0" y="3240336"/>
          <a:ext cx="10058399" cy="80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2800" kern="1200" dirty="0"/>
            <a:t>Mario</a:t>
          </a:r>
          <a:endParaRPr lang="en-US" sz="2800" kern="1200" dirty="0"/>
        </a:p>
      </dsp:txBody>
      <dsp:txXfrm>
        <a:off x="0" y="3240336"/>
        <a:ext cx="10058399" cy="809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5A209-ED1E-47B0-9B38-78FF2887323F}" type="datetimeFigureOut">
              <a:rPr lang="it-CH" smtClean="0"/>
              <a:t>22.02.25</a:t>
            </a:fld>
            <a:endParaRPr lang="it-CH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CH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64984-5796-490C-8FF0-A418784F4532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579605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64984-5796-490C-8FF0-A418784F4532}" type="slidenum">
              <a:rPr lang="it-CH" smtClean="0"/>
              <a:t>1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64340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2/22/25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211856-E6EA-46CF-99B2-15F9EFFB95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CH" dirty="0"/>
              <a:t>Gabriele d’annunzio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8827AD-497E-47C7-9F7B-173BAB439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31" y="4355929"/>
            <a:ext cx="7891272" cy="1069848"/>
          </a:xfrm>
        </p:spPr>
        <p:txBody>
          <a:bodyPr/>
          <a:lstStyle/>
          <a:p>
            <a:r>
              <a:rPr lang="it-CH" dirty="0"/>
              <a:t>VITA E OPERE DI UN SUPERUOMO 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A28067EE-B707-89AF-FA73-44643BFED94D}"/>
              </a:ext>
            </a:extLst>
          </p:cNvPr>
          <p:cNvSpPr txBox="1">
            <a:spLocks/>
          </p:cNvSpPr>
          <p:nvPr/>
        </p:nvSpPr>
        <p:spPr>
          <a:xfrm>
            <a:off x="4624402" y="5674454"/>
            <a:ext cx="5965470" cy="668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Letizia, Ethan e Hanna 4E – 2025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40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045367-69F7-4FE0-82F5-8AAE9B30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it-CH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2BD82B-DAE1-46ED-9478-13F576080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A 52 anni </a:t>
            </a:r>
            <a:r>
              <a:rPr lang="it-CH" dirty="0">
                <a:sym typeface="Wingdings" panose="05000000000000000000" pitchFamily="2" charset="2"/>
              </a:rPr>
              <a:t> arruolato come volontario di guerra</a:t>
            </a:r>
          </a:p>
          <a:p>
            <a:r>
              <a:rPr lang="it-CH" dirty="0">
                <a:sym typeface="Wingdings" panose="05000000000000000000" pitchFamily="2" charset="2"/>
              </a:rPr>
              <a:t>Principale attività: Propagandista </a:t>
            </a:r>
          </a:p>
          <a:p>
            <a:r>
              <a:rPr lang="it-CH" dirty="0">
                <a:sym typeface="Wingdings" panose="05000000000000000000" pitchFamily="2" charset="2"/>
              </a:rPr>
              <a:t>Brevetto di osservatore d’aereo  1915 primo volo sopra Trieste (Italia) </a:t>
            </a:r>
          </a:p>
          <a:p>
            <a:pPr marL="0" indent="0">
              <a:buNone/>
            </a:pPr>
            <a:r>
              <a:rPr lang="it-CH" dirty="0">
                <a:sym typeface="Wingdings" panose="05000000000000000000" pitchFamily="2" charset="2"/>
              </a:rPr>
              <a:t>	 			     Sogno: 1918 volo su Vienna (Austria)</a:t>
            </a:r>
          </a:p>
          <a:p>
            <a:pPr marL="0" indent="0">
              <a:buNone/>
            </a:pPr>
            <a:endParaRPr lang="it-CH" dirty="0">
              <a:sym typeface="Wingdings" panose="05000000000000000000" pitchFamily="2" charset="2"/>
            </a:endParaRPr>
          </a:p>
          <a:p>
            <a:pPr marL="1097280" lvl="4" indent="0">
              <a:buNone/>
            </a:pPr>
            <a:endParaRPr lang="it-CH" sz="2000" dirty="0">
              <a:sym typeface="Wingdings" panose="05000000000000000000" pitchFamily="2" charset="2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51CD73-C1BB-4F8C-B6E2-13EC3EDCA1B0}"/>
              </a:ext>
            </a:extLst>
          </p:cNvPr>
          <p:cNvSpPr txBox="1"/>
          <p:nvPr/>
        </p:nvSpPr>
        <p:spPr>
          <a:xfrm>
            <a:off x="11485485" y="6273605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9</a:t>
            </a:r>
          </a:p>
        </p:txBody>
      </p:sp>
      <p:pic>
        <p:nvPicPr>
          <p:cNvPr id="2050" name="Picture 2" descr="D'Annunzio, il poeta soldato contro il militare - Marcello Veneziani">
            <a:extLst>
              <a:ext uri="{FF2B5EF4-FFF2-40B4-BE49-F238E27FC236}">
                <a16:creationId xmlns:a16="http://schemas.microsoft.com/office/drawing/2014/main" id="{CF11FA35-35FF-48C4-BCC2-4A4504E30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06" y="3429000"/>
            <a:ext cx="4514850" cy="3009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809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olo 68">
            <a:extLst>
              <a:ext uri="{FF2B5EF4-FFF2-40B4-BE49-F238E27FC236}">
                <a16:creationId xmlns:a16="http://schemas.microsoft.com/office/drawing/2014/main" id="{4200D854-3744-4957-9789-931EF61E1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Impresa di fiume 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09BE2E1-2200-4BF5-995C-4B4E682018A4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r>
              <a:rPr lang="it-CH" dirty="0"/>
              <a:t> 1919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CH" dirty="0"/>
              <a:t> Alleato con un gruppo di militari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CH" dirty="0"/>
              <a:t>Dirige una spedizione di legionari («persona che combatte per un altro paese»)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CH" dirty="0"/>
              <a:t>Vogliono conquistare la città di Fiume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CH" dirty="0"/>
              <a:t>Impresa non riuscita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51CD73-C1BB-4F8C-B6E2-13EC3EDCA1B0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10</a:t>
            </a:r>
          </a:p>
        </p:txBody>
      </p:sp>
      <p:pic>
        <p:nvPicPr>
          <p:cNvPr id="70" name="Immagine 69">
            <a:extLst>
              <a:ext uri="{FF2B5EF4-FFF2-40B4-BE49-F238E27FC236}">
                <a16:creationId xmlns:a16="http://schemas.microsoft.com/office/drawing/2014/main" id="{B8B126A5-567E-4AA1-8580-B8798BF7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613184" flipV="1">
            <a:off x="8581288" y="429735"/>
            <a:ext cx="3362254" cy="2242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iume (Croazia) - Wikipedia">
            <a:extLst>
              <a:ext uri="{FF2B5EF4-FFF2-40B4-BE49-F238E27FC236}">
                <a16:creationId xmlns:a16="http://schemas.microsoft.com/office/drawing/2014/main" id="{B7E16971-6D99-4C0B-9071-8C2E87FF5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462" y="3688334"/>
            <a:ext cx="2271701" cy="268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967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olo 68">
            <a:extLst>
              <a:ext uri="{FF2B5EF4-FFF2-40B4-BE49-F238E27FC236}">
                <a16:creationId xmlns:a16="http://schemas.microsoft.com/office/drawing/2014/main" id="{4200D854-3744-4957-9789-931EF61E1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Poesie 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09BE2E1-2200-4BF5-995C-4B4E682018A4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r>
              <a:rPr lang="it-CH" dirty="0"/>
              <a:t> La pioggia nel pineto </a:t>
            </a:r>
          </a:p>
          <a:p>
            <a:r>
              <a:rPr lang="it-CH" dirty="0"/>
              <a:t>O falce di luna calante </a:t>
            </a:r>
          </a:p>
          <a:p>
            <a:r>
              <a:rPr lang="it-CH" dirty="0"/>
              <a:t>Pastori d'Abruzzo</a:t>
            </a:r>
          </a:p>
          <a:p>
            <a:r>
              <a:rPr lang="it-CH" dirty="0"/>
              <a:t>Stringiti a me </a:t>
            </a:r>
          </a:p>
          <a:p>
            <a:r>
              <a:rPr lang="it-CH" dirty="0"/>
              <a:t>Un ricordo</a:t>
            </a:r>
          </a:p>
          <a:p>
            <a:r>
              <a:rPr lang="it-CH" dirty="0"/>
              <a:t>Il vento scrive</a:t>
            </a:r>
          </a:p>
          <a:p>
            <a:r>
              <a:rPr lang="it-CH" dirty="0"/>
              <a:t>Canta la gioia</a:t>
            </a:r>
          </a:p>
          <a:p>
            <a:r>
              <a:rPr lang="it-CH" dirty="0"/>
              <a:t>…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51CD73-C1BB-4F8C-B6E2-13EC3EDCA1B0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11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78C95A0-B041-4501-929F-E2C8E5A17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399" y="484632"/>
            <a:ext cx="27336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8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CD8302-12E1-4B3E-895B-6F9DCD52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Opere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C061A3-834D-4ED0-BA78-B8B92BA6D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Il piacere </a:t>
            </a:r>
          </a:p>
          <a:p>
            <a:r>
              <a:rPr lang="it-CH" dirty="0"/>
              <a:t>L’innocente </a:t>
            </a:r>
          </a:p>
          <a:p>
            <a:r>
              <a:rPr lang="it-CH" dirty="0"/>
              <a:t>Trionfo della morte </a:t>
            </a:r>
          </a:p>
          <a:p>
            <a:endParaRPr lang="it-CH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DEBCDB2-B6EC-4E67-A0BD-D26F9066503D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12</a:t>
            </a:r>
          </a:p>
        </p:txBody>
      </p:sp>
      <p:pic>
        <p:nvPicPr>
          <p:cNvPr id="3076" name="Picture 4" descr="Il piacere - Gabriele D'Annunzio - Libro - Feltrinelli - Universale  economica. I classici | IBS">
            <a:extLst>
              <a:ext uri="{FF2B5EF4-FFF2-40B4-BE49-F238E27FC236}">
                <a16:creationId xmlns:a16="http://schemas.microsoft.com/office/drawing/2014/main" id="{89B03DC4-8E02-4C59-AA94-C591CDDF9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806" y="685800"/>
            <a:ext cx="2132264" cy="3289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'innocente : D'Annunzio, Gabriele: Amazon.it: Libri">
            <a:extLst>
              <a:ext uri="{FF2B5EF4-FFF2-40B4-BE49-F238E27FC236}">
                <a16:creationId xmlns:a16="http://schemas.microsoft.com/office/drawing/2014/main" id="{6E4EB989-4C69-41B7-801C-58E32971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993" y="1791392"/>
            <a:ext cx="2096289" cy="3275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5A71760-F93A-44D1-ACE2-34B5A358A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560" y="3098153"/>
            <a:ext cx="2314909" cy="327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090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CD8302-12E1-4B3E-895B-6F9DCD52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Morte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C061A3-834D-4ED0-BA78-B8B92BA6D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Vittoriale </a:t>
            </a:r>
          </a:p>
          <a:p>
            <a:r>
              <a:rPr lang="it-CH" dirty="0"/>
              <a:t>1° marzo 1938 </a:t>
            </a:r>
          </a:p>
          <a:p>
            <a:r>
              <a:rPr lang="it-CH" dirty="0"/>
              <a:t>Gardone riviera</a:t>
            </a:r>
          </a:p>
          <a:p>
            <a:r>
              <a:rPr lang="it-CH" dirty="0"/>
              <a:t>Causa:  Emorragia Celebrale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3B93F60-C5D1-47ED-9D60-A2D0882BB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669" y="66779"/>
            <a:ext cx="4739336" cy="314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2437D82-BC23-4D37-9120-27FDA6DF0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137" y="3182275"/>
            <a:ext cx="2908868" cy="2227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B24DF8A-8448-49A3-B4DB-64E10B067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669" y="3209707"/>
            <a:ext cx="1921874" cy="2955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628448F-74AC-40F2-8093-06F0DE222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123" y="5335512"/>
            <a:ext cx="2444896" cy="748749"/>
          </a:xfrm>
          <a:prstGeom prst="rect">
            <a:avLst/>
          </a:prstGeom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2BC613BB-2398-4C28-AA16-79BFB9F2FBC1}"/>
              </a:ext>
            </a:extLst>
          </p:cNvPr>
          <p:cNvSpPr/>
          <p:nvPr/>
        </p:nvSpPr>
        <p:spPr>
          <a:xfrm rot="5400000">
            <a:off x="2757629" y="3902067"/>
            <a:ext cx="9105501" cy="1135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1EC87C-CDE0-43B5-9485-E8DE8A2F84E8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61766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manda Illustrazioni, Vettoriali E Clipart Stock – (275,341 Illustrazioni  Stock)">
            <a:extLst>
              <a:ext uri="{FF2B5EF4-FFF2-40B4-BE49-F238E27FC236}">
                <a16:creationId xmlns:a16="http://schemas.microsoft.com/office/drawing/2014/main" id="{585FF1A9-2669-40C1-B876-D1AF8DE8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BD528C-B61C-4E52-A9D3-6E56FDAD5F18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44300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vola 4">
            <a:extLst>
              <a:ext uri="{FF2B5EF4-FFF2-40B4-BE49-F238E27FC236}">
                <a16:creationId xmlns:a16="http://schemas.microsoft.com/office/drawing/2014/main" id="{422BA292-7DB3-4A4A-8B47-43B3F04E3526}"/>
              </a:ext>
            </a:extLst>
          </p:cNvPr>
          <p:cNvSpPr/>
          <p:nvPr/>
        </p:nvSpPr>
        <p:spPr>
          <a:xfrm>
            <a:off x="9073341" y="312558"/>
            <a:ext cx="2801389" cy="1953491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DCD8302-12E1-4B3E-895B-6F9DCD52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C061A3-834D-4ED0-BA78-B8B92BA6D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22" y="180001"/>
            <a:ext cx="10950355" cy="6497997"/>
          </a:xfrm>
        </p:spPr>
        <p:txBody>
          <a:bodyPr>
            <a:normAutofit fontScale="85000" lnSpcReduction="20000"/>
          </a:bodyPr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CH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Canta la gioia! Io voglio cingerti 		13. e di ascoltare tutte le musiche,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CH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di tutti i fiori perché tu celebri 			14. e di guardare con occhi fiammei 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CH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la gioia la gioia la gioia, 			15. il volto divino del mondo 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CH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questa magnifica donatrice!			16. come l’amante guarda l’amata,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it-CH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CH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Canta l’immensa gioia di vivere,		17. e di adorare ogni fuggevole  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CH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d</a:t>
            </a:r>
            <a:r>
              <a:rPr lang="it-CH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’esser forte, d’esser giovine 			18. forma, ogni segno vago, ogni immagine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CH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di mordere i frutti terrestri 			19. vanente, ogni grazia caduca, 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CH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don saldi e bianchi denti voraci, 		20. ogni apparenza ne l’ora breve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CH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CH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di por le mani audaci e cupide 			21. Canta la gioia! Lungi da l’anima 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CH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su ogni dolce cosa tangibile, 			22. nostro il dolore, veste cinerea.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CH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di tendere l’arco su ogni 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CH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preda novella che il desìo miri,</a:t>
            </a:r>
          </a:p>
          <a:p>
            <a:pPr marL="0" indent="0">
              <a:buNone/>
            </a:pPr>
            <a:endParaRPr lang="it-CH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1EC87C-CDE0-43B5-9485-E8DE8A2F84E8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15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26BD36-708A-4E12-8D4F-8406C7A3D80C}"/>
              </a:ext>
            </a:extLst>
          </p:cNvPr>
          <p:cNvSpPr txBox="1"/>
          <p:nvPr/>
        </p:nvSpPr>
        <p:spPr>
          <a:xfrm>
            <a:off x="9156428" y="551592"/>
            <a:ext cx="2493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2400" dirty="0">
                <a:solidFill>
                  <a:srgbClr val="AB2400"/>
                </a:solidFill>
              </a:rPr>
              <a:t>Canta la Gioia</a:t>
            </a:r>
          </a:p>
          <a:p>
            <a:pPr algn="ctr"/>
            <a:r>
              <a:rPr lang="it-CH" sz="2400" dirty="0">
                <a:solidFill>
                  <a:srgbClr val="AB2400"/>
                </a:solidFill>
              </a:rPr>
              <a:t>1896</a:t>
            </a:r>
          </a:p>
          <a:p>
            <a:pPr algn="ctr"/>
            <a:r>
              <a:rPr lang="it-CH" sz="2400" i="1" dirty="0">
                <a:solidFill>
                  <a:srgbClr val="AB2400"/>
                </a:solidFill>
              </a:rPr>
              <a:t>Poesia estetica  </a:t>
            </a:r>
            <a:endParaRPr lang="it-CH" i="1" dirty="0">
              <a:solidFill>
                <a:srgbClr val="AB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77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CD8302-12E1-4B3E-895B-6F9DCD52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C061A3-834D-4ED0-BA78-B8B92BA6D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211" y="1008557"/>
            <a:ext cx="7151578" cy="4840886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Canta la gioia! Io voglio cingerti 	 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di tutti i fiori perché tu celebri 	Quartina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1° strofa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la gioia la gioia la gioia, 	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questa magnifica donatrice!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Canta l’immensa gioia di vivere,	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d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’esser forte, d’esser giovine 	Quartina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2° strofa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di mordere i frutti terrestri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don saldi e bianchi denti voraci,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di por le mani audaci e cupide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su ogni dolce cosa tangibile, 	Quartina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3° strofa</a:t>
            </a: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di tendere l’arco su ogni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preda novella che il desìo miri,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 e di ascoltare tutte le musiche,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 e di guardare con occhi fiammei	Quartina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4° strofa </a:t>
            </a: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 il volto divino del mondo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 come l’amante guarda l’amata,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 e di adorare ogni fuggevole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 forma, ogni segno vago, ogni immagine           Quartina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5° strofa </a:t>
            </a: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 vanente, ogni grazia caduca,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ogni apparenza ne l’ora breve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21. Canta la gioia! Lungi da l’anima	Distico </a:t>
            </a: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6° strofa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22. nostro dolore, veste cinerea.</a:t>
            </a:r>
            <a:endParaRPr lang="it-CH" sz="2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1EC87C-CDE0-43B5-9485-E8DE8A2F84E8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16</a:t>
            </a:r>
          </a:p>
        </p:txBody>
      </p:sp>
      <p:sp>
        <p:nvSpPr>
          <p:cNvPr id="4" name="Parentesi graffa chiusa 3">
            <a:extLst>
              <a:ext uri="{FF2B5EF4-FFF2-40B4-BE49-F238E27FC236}">
                <a16:creationId xmlns:a16="http://schemas.microsoft.com/office/drawing/2014/main" id="{C4551F40-D806-4803-B582-86113F4EA13A}"/>
              </a:ext>
            </a:extLst>
          </p:cNvPr>
          <p:cNvSpPr/>
          <p:nvPr/>
        </p:nvSpPr>
        <p:spPr>
          <a:xfrm>
            <a:off x="4931861" y="1008557"/>
            <a:ext cx="336263" cy="737652"/>
          </a:xfrm>
          <a:prstGeom prst="rightBrace">
            <a:avLst>
              <a:gd name="adj1" fmla="val 8333"/>
              <a:gd name="adj2" fmla="val 4200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6" name="Parentesi graffa chiusa 5">
            <a:extLst>
              <a:ext uri="{FF2B5EF4-FFF2-40B4-BE49-F238E27FC236}">
                <a16:creationId xmlns:a16="http://schemas.microsoft.com/office/drawing/2014/main" id="{40B51006-7105-4F5C-BF6E-A76498F3EDB3}"/>
              </a:ext>
            </a:extLst>
          </p:cNvPr>
          <p:cNvSpPr/>
          <p:nvPr/>
        </p:nvSpPr>
        <p:spPr>
          <a:xfrm>
            <a:off x="4931861" y="5221213"/>
            <a:ext cx="336263" cy="606883"/>
          </a:xfrm>
          <a:prstGeom prst="rightBrace">
            <a:avLst>
              <a:gd name="adj1" fmla="val 8333"/>
              <a:gd name="adj2" fmla="val 4200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CH" dirty="0"/>
          </a:p>
        </p:txBody>
      </p:sp>
      <p:sp>
        <p:nvSpPr>
          <p:cNvPr id="7" name="Parentesi graffa chiusa 6">
            <a:extLst>
              <a:ext uri="{FF2B5EF4-FFF2-40B4-BE49-F238E27FC236}">
                <a16:creationId xmlns:a16="http://schemas.microsoft.com/office/drawing/2014/main" id="{D594C476-6FBE-487C-B393-B1A2C9E7C37B}"/>
              </a:ext>
            </a:extLst>
          </p:cNvPr>
          <p:cNvSpPr/>
          <p:nvPr/>
        </p:nvSpPr>
        <p:spPr>
          <a:xfrm>
            <a:off x="5513931" y="4504908"/>
            <a:ext cx="336263" cy="606883"/>
          </a:xfrm>
          <a:prstGeom prst="rightBrace">
            <a:avLst>
              <a:gd name="adj1" fmla="val 8333"/>
              <a:gd name="adj2" fmla="val 4200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8" name="Parentesi graffa chiusa 7">
            <a:extLst>
              <a:ext uri="{FF2B5EF4-FFF2-40B4-BE49-F238E27FC236}">
                <a16:creationId xmlns:a16="http://schemas.microsoft.com/office/drawing/2014/main" id="{C9E52D6E-8C65-4346-A340-6870CF1F1E84}"/>
              </a:ext>
            </a:extLst>
          </p:cNvPr>
          <p:cNvSpPr/>
          <p:nvPr/>
        </p:nvSpPr>
        <p:spPr>
          <a:xfrm>
            <a:off x="4931861" y="3576740"/>
            <a:ext cx="336263" cy="737652"/>
          </a:xfrm>
          <a:prstGeom prst="rightBrace">
            <a:avLst>
              <a:gd name="adj1" fmla="val 8333"/>
              <a:gd name="adj2" fmla="val 4200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9" name="Parentesi graffa chiusa 8">
            <a:extLst>
              <a:ext uri="{FF2B5EF4-FFF2-40B4-BE49-F238E27FC236}">
                <a16:creationId xmlns:a16="http://schemas.microsoft.com/office/drawing/2014/main" id="{908EFB70-9198-4D84-BC7A-340EC2D50B11}"/>
              </a:ext>
            </a:extLst>
          </p:cNvPr>
          <p:cNvSpPr/>
          <p:nvPr/>
        </p:nvSpPr>
        <p:spPr>
          <a:xfrm>
            <a:off x="4946610" y="2750719"/>
            <a:ext cx="336263" cy="737652"/>
          </a:xfrm>
          <a:prstGeom prst="rightBrace">
            <a:avLst>
              <a:gd name="adj1" fmla="val 8333"/>
              <a:gd name="adj2" fmla="val 4200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1" name="Parentesi graffa chiusa 10">
            <a:extLst>
              <a:ext uri="{FF2B5EF4-FFF2-40B4-BE49-F238E27FC236}">
                <a16:creationId xmlns:a16="http://schemas.microsoft.com/office/drawing/2014/main" id="{75DBC456-4E6D-45FD-A4C4-1BBD8D10A979}"/>
              </a:ext>
            </a:extLst>
          </p:cNvPr>
          <p:cNvSpPr/>
          <p:nvPr/>
        </p:nvSpPr>
        <p:spPr>
          <a:xfrm>
            <a:off x="4934812" y="1932267"/>
            <a:ext cx="336263" cy="737652"/>
          </a:xfrm>
          <a:prstGeom prst="rightBrace">
            <a:avLst>
              <a:gd name="adj1" fmla="val 8333"/>
              <a:gd name="adj2" fmla="val 3320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301013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F7B0F4-F9CF-467A-8BF6-1ACD0CBCD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Analisi metrica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A0630D-9E3D-4C90-88CD-283BF9922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La poesia è composta da 22 versi </a:t>
            </a:r>
          </a:p>
          <a:p>
            <a:endParaRPr lang="it-CH" dirty="0"/>
          </a:p>
          <a:p>
            <a:pPr marL="0" indent="0">
              <a:buNone/>
            </a:pPr>
            <a:endParaRPr lang="it-CH" dirty="0"/>
          </a:p>
          <a:p>
            <a:pPr marL="0" indent="0">
              <a:buNone/>
            </a:pPr>
            <a:r>
              <a:rPr lang="it-CH" dirty="0"/>
              <a:t>			5 quartine 		1 distico </a:t>
            </a:r>
          </a:p>
          <a:p>
            <a:endParaRPr lang="it-CH" dirty="0"/>
          </a:p>
          <a:p>
            <a:r>
              <a:rPr lang="it-CH" dirty="0"/>
              <a:t>Il testo è composto da 6 strofe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D451BC-F9D7-4E00-8798-B11FD1235C5B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17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D94EF8F-9A89-43DF-8D7A-CE2C7BFF1D08}"/>
              </a:ext>
            </a:extLst>
          </p:cNvPr>
          <p:cNvCxnSpPr>
            <a:cxnSpLocks/>
          </p:cNvCxnSpPr>
          <p:nvPr/>
        </p:nvCxnSpPr>
        <p:spPr>
          <a:xfrm>
            <a:off x="5182985" y="2514600"/>
            <a:ext cx="1400695" cy="914400"/>
          </a:xfrm>
          <a:prstGeom prst="straightConnector1">
            <a:avLst/>
          </a:prstGeom>
          <a:ln>
            <a:solidFill>
              <a:srgbClr val="AB25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3E237D0-D0C8-4BC9-8437-09CD8B6AE434}"/>
              </a:ext>
            </a:extLst>
          </p:cNvPr>
          <p:cNvCxnSpPr>
            <a:cxnSpLocks/>
          </p:cNvCxnSpPr>
          <p:nvPr/>
        </p:nvCxnSpPr>
        <p:spPr>
          <a:xfrm flipH="1">
            <a:off x="4322618" y="2487583"/>
            <a:ext cx="256309" cy="837508"/>
          </a:xfrm>
          <a:prstGeom prst="straightConnector1">
            <a:avLst/>
          </a:prstGeom>
          <a:ln>
            <a:solidFill>
              <a:srgbClr val="AB25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148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CD8302-12E1-4B3E-895B-6F9DCD52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C061A3-834D-4ED0-BA78-B8B92BA6D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211" y="1008557"/>
            <a:ext cx="7151578" cy="4840886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it-CH" sz="1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it-CH" sz="1800" dirty="0">
                <a:solidFill>
                  <a:srgbClr val="FF5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anta la gioia</a:t>
            </a:r>
            <a:r>
              <a:rPr lang="it-CH" sz="1800" dirty="0">
                <a:solidFill>
                  <a:srgbClr val="00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Io voglio cingerti 	 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di tutti i fiori perché tu celebri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la gioia la gioia la gioia, 	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questa magnifica donatrice!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it-CH" sz="1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anta l’immensa gioia di vivere,	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d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’esser forte, d’esser giovine 	</a:t>
            </a: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di mordere i frutti terrestri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don saldi e bianchi denti voraci,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di por le mani audaci e cupide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su ogni dolce cosa tangibile, 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di tendere l’arco su ogni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preda novella che il desìo miri,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 e di ascoltare tutte le musiche,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 e di guardare con occhi fiammei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 il volto divino del mondo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 come l’amante guarda l’amata,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 e di adorare ogni fuggevole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 forma, ogni segno vago, ogni immagine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 vanente, ogni grazia caduca,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ogni apparenza ne l’ora breve.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21. </a:t>
            </a:r>
            <a:r>
              <a:rPr lang="it-CH" sz="18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it-CH" sz="1800" dirty="0">
                <a:solidFill>
                  <a:srgbClr val="FF5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anta la gioia</a:t>
            </a:r>
            <a:r>
              <a:rPr lang="it-CH" sz="1800" dirty="0">
                <a:solidFill>
                  <a:srgbClr val="0066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Lungi da l’anima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22. nostro dolore, veste cinerea.</a:t>
            </a:r>
            <a:endParaRPr lang="it-CH" sz="2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1EC87C-CDE0-43B5-9485-E8DE8A2F84E8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18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D68887F-C3F5-4CA1-9F73-7612E66E99CE}"/>
              </a:ext>
            </a:extLst>
          </p:cNvPr>
          <p:cNvSpPr txBox="1"/>
          <p:nvPr/>
        </p:nvSpPr>
        <p:spPr>
          <a:xfrm>
            <a:off x="7803232" y="3013501"/>
            <a:ext cx="186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285750">
              <a:buFont typeface="Arial" panose="020B0604020202020204" pitchFamily="34" charset="0"/>
              <a:buChar char="•"/>
            </a:pPr>
            <a:r>
              <a:rPr lang="it-CH" sz="1200" dirty="0">
                <a:solidFill>
                  <a:srgbClr val="FF5050"/>
                </a:solidFill>
              </a:rPr>
              <a:t>Ripetizione</a:t>
            </a:r>
          </a:p>
          <a:p>
            <a:pPr marL="180000" indent="-285750">
              <a:buFont typeface="Arial" panose="020B0604020202020204" pitchFamily="34" charset="0"/>
              <a:buChar char="•"/>
            </a:pPr>
            <a:r>
              <a:rPr lang="it-CH" sz="1200" dirty="0">
                <a:solidFill>
                  <a:srgbClr val="00B050"/>
                </a:solidFill>
              </a:rPr>
              <a:t>C maiuscola</a:t>
            </a:r>
          </a:p>
          <a:p>
            <a:pPr marL="180000" indent="-285750">
              <a:buFont typeface="Arial" panose="020B0604020202020204" pitchFamily="34" charset="0"/>
              <a:buChar char="•"/>
            </a:pPr>
            <a:r>
              <a:rPr lang="it-CH" sz="1200" dirty="0">
                <a:solidFill>
                  <a:srgbClr val="0066FF"/>
                </a:solidFill>
              </a:rPr>
              <a:t>Punto esclamativo</a:t>
            </a:r>
            <a:r>
              <a:rPr lang="it-CH" sz="1200" dirty="0">
                <a:solidFill>
                  <a:srgbClr val="00B050"/>
                </a:solidFill>
              </a:rPr>
              <a:t> </a:t>
            </a:r>
            <a:r>
              <a:rPr lang="it-CH" sz="1200" dirty="0">
                <a:solidFill>
                  <a:srgbClr val="FF5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3903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045367-69F7-4FE0-82F5-8AAE9B30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Chi è ?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157AA2-2607-4EA7-A4C2-A6DCA9302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CH" dirty="0"/>
              <a:t>Uomo di cultura:</a:t>
            </a:r>
          </a:p>
          <a:p>
            <a:pPr marL="0" indent="0">
              <a:buNone/>
            </a:pPr>
            <a:endParaRPr lang="it-CH" dirty="0"/>
          </a:p>
          <a:p>
            <a:pPr>
              <a:buFont typeface="Wingdings" panose="05000000000000000000" pitchFamily="2" charset="2"/>
              <a:buChar char="Ø"/>
            </a:pPr>
            <a:r>
              <a:rPr lang="it-CH" dirty="0"/>
              <a:t>Scrittore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CH" dirty="0"/>
              <a:t>Poeta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CH" dirty="0"/>
              <a:t>Drammaturgo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CH" dirty="0"/>
              <a:t>Militare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CH" dirty="0"/>
              <a:t>Politico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CH" dirty="0"/>
              <a:t>Giornalista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CH" dirty="0"/>
              <a:t>Patriota italiano </a:t>
            </a:r>
          </a:p>
          <a:p>
            <a:pPr marL="0" indent="0">
              <a:buNone/>
            </a:pPr>
            <a:endParaRPr lang="it-CH" dirty="0" err="1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51CD73-C1BB-4F8C-B6E2-13EC3EDCA1B0}"/>
              </a:ext>
            </a:extLst>
          </p:cNvPr>
          <p:cNvSpPr txBox="1"/>
          <p:nvPr/>
        </p:nvSpPr>
        <p:spPr>
          <a:xfrm>
            <a:off x="11485485" y="6273605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1</a:t>
            </a:r>
          </a:p>
        </p:txBody>
      </p:sp>
      <p:pic>
        <p:nvPicPr>
          <p:cNvPr id="4098" name="Picture 2" descr="Gabriele D'Annunzio - Wikipedia">
            <a:extLst>
              <a:ext uri="{FF2B5EF4-FFF2-40B4-BE49-F238E27FC236}">
                <a16:creationId xmlns:a16="http://schemas.microsoft.com/office/drawing/2014/main" id="{DA4E29B3-8BA5-4178-8214-9138B9EB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695" y="37822"/>
            <a:ext cx="2582018" cy="3880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4B0E5EB-732E-478D-A9E0-2EF100E7B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475" y="3041691"/>
            <a:ext cx="2226943" cy="3067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64AA7F2-F55D-44BC-AF13-B5692461B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190" y="3917903"/>
            <a:ext cx="2823523" cy="270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FCBB970-B95B-4C34-B82F-7E4B810E5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094" y="0"/>
            <a:ext cx="2188325" cy="3067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873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DCF92A-28F0-431D-B2A7-83FD5E8D8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Analisi linguistica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3C026F-156D-4F2E-AEDC-CED18AB91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Il sonetto è diviso in </a:t>
            </a:r>
            <a:r>
              <a:rPr lang="it-CH" dirty="0">
                <a:solidFill>
                  <a:srgbClr val="AB2501"/>
                </a:solidFill>
              </a:rPr>
              <a:t>5 frasi</a:t>
            </a:r>
          </a:p>
          <a:p>
            <a:r>
              <a:rPr lang="it-CH" dirty="0"/>
              <a:t>Canta la gioia, ripetizione notevole all’inizio e alla fine del testo </a:t>
            </a:r>
          </a:p>
          <a:p>
            <a:r>
              <a:rPr lang="it-CH" dirty="0">
                <a:solidFill>
                  <a:srgbClr val="AB2501"/>
                </a:solidFill>
              </a:rPr>
              <a:t> </a:t>
            </a:r>
            <a:r>
              <a:rPr lang="it-CH" dirty="0"/>
              <a:t>C in maiuscolo ad ogni Canta (inizio frase)</a:t>
            </a:r>
            <a:endParaRPr lang="it-CH" dirty="0">
              <a:solidFill>
                <a:srgbClr val="AB2501"/>
              </a:solidFill>
            </a:endParaRPr>
          </a:p>
          <a:p>
            <a:endParaRPr lang="it-CH" dirty="0">
              <a:solidFill>
                <a:srgbClr val="AB250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A45787-9DC1-45A7-9D2A-94CD3E9AC353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408101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CD8302-12E1-4B3E-895B-6F9DCD52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306" y="2624328"/>
            <a:ext cx="4091894" cy="1609344"/>
          </a:xfrm>
        </p:spPr>
        <p:txBody>
          <a:bodyPr>
            <a:normAutofit fontScale="90000"/>
          </a:bodyPr>
          <a:lstStyle/>
          <a:p>
            <a:pPr algn="ctr"/>
            <a:r>
              <a:rPr lang="it-CH" dirty="0"/>
              <a:t>Analisi </a:t>
            </a:r>
            <a:br>
              <a:rPr lang="it-CH" dirty="0"/>
            </a:br>
            <a:r>
              <a:rPr lang="it-CH" dirty="0"/>
              <a:t>retorica</a:t>
            </a:r>
            <a:br>
              <a:rPr lang="it-CH" dirty="0"/>
            </a:br>
            <a:r>
              <a:rPr lang="it-CH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C061A3-834D-4ED0-BA78-B8B92BA6D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211" y="1008557"/>
            <a:ext cx="7151578" cy="4840886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Canta la gioia! Io voglio cingerti 	 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di tutti i fiori perché tu celebri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la gioia la gioia la gioia, 	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questa magnifica donatrice!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Canta l’immensa gioia di vivere,	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d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’esser forte, d’esser giovine 	</a:t>
            </a: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di mordere i frutti terrestri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don saldi e bianchi denti voraci,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di por le mani audaci e cupide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su ogni dolce cosa tangibile, 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di tendere l’arco su ogni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preda novella che il desìo miri,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 e di ascoltare tutte le musiche,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 e di guardare con occhi fiammei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 il volto divino del mondo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 come l’amante guarda l’amata,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 e di adorare ogni fuggevole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 forma, ogni segno vago, ogni immagine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 vanente, ogni grazia caduca,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ogni apparenza ne l’ora breve.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21. Canta la gioia! Lungi da l’anima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22. nostro dolore, veste cinerea.</a:t>
            </a:r>
            <a:endParaRPr lang="it-CH" sz="2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1EC87C-CDE0-43B5-9485-E8DE8A2F84E8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210921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CD8302-12E1-4B3E-895B-6F9DCD52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C061A3-834D-4ED0-BA78-B8B92BA6D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211" y="1008557"/>
            <a:ext cx="7151578" cy="4840886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Canta la gioia! Io voglio cingerti 	 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di tutti i fiori perché tu celebri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la gioia la gioia la gioia, 	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questa magnifica donatrice!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Canta l’immensa gioia di vivere,	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d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’esser forte, d’esser giovine 	</a:t>
            </a: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di mordere i frutti terrestri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don saldi e bianchi denti voraci,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di por le mani audaci e cupide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su ogni dolce cosa tangibile, 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di tendere l’arco su ogni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preda novella che il desìo miri,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 e di ascoltare tutte le musiche,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 e di guardare con occhi fiammei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 il volto divino del mondo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 come l’amante guarda l’amata,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 e di adorare ogni fuggevole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 forma, ogni segno vago, ogni immagine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 vanente, ogni grazia caduca,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ogni apparenza ne l’ora breve.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21. </a:t>
            </a:r>
            <a:r>
              <a:rPr lang="it-CH" sz="1800" dirty="0"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Canta la gioia! Lungi da l’anima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22. </a:t>
            </a:r>
            <a:r>
              <a:rPr lang="it-CH" sz="1800" dirty="0"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nostro dolore, veste cinerea.</a:t>
            </a:r>
            <a:endParaRPr lang="it-CH" sz="2400" dirty="0">
              <a:highlight>
                <a:srgbClr val="FFFF00"/>
              </a:highlight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1EC87C-CDE0-43B5-9485-E8DE8A2F84E8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20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A9E10C6-4C2B-435A-8188-1BE413AB60E2}"/>
              </a:ext>
            </a:extLst>
          </p:cNvPr>
          <p:cNvSpPr txBox="1"/>
          <p:nvPr/>
        </p:nvSpPr>
        <p:spPr>
          <a:xfrm>
            <a:off x="7803232" y="3013501"/>
            <a:ext cx="1868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200" dirty="0">
                <a:solidFill>
                  <a:srgbClr val="FF5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9186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CD8302-12E1-4B3E-895B-6F9DCD52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C061A3-834D-4ED0-BA78-B8B92BA6D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211" y="1008557"/>
            <a:ext cx="7151578" cy="4840886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Canta la gioia! Io voglio cingerti 	 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di tutti i fiori perché tu celebri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la gioia la gioia la gioia, 	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questa magnifica donatrice!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Canta l’immensa gioia di vivere,	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d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’esser forte, d’esser giovine 	</a:t>
            </a: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di mordere i frutti terrestri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don saldi e bianchi denti voraci,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di por le </a:t>
            </a:r>
            <a:r>
              <a:rPr lang="it-C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 audaci e cupide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it-C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ogni dolce cosa tangibile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di tendere l’arco su ogni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preda novella che il desìo miri,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 e di ascoltare tutte le musiche,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 e di guardare con occhi fiammei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 il volto divino del mondo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 come l’amante guarda l’amata,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 e di adorare ogni fuggevole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 forma, ogni segno vago, ogni immagine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 vanente, ogni grazia caduca,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ogni apparenza ne l’ora breve.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21. </a:t>
            </a:r>
            <a:r>
              <a:rPr lang="it-CH" sz="1800" dirty="0"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Canta la gioia! Lungi da l’anima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22. </a:t>
            </a:r>
            <a:r>
              <a:rPr lang="it-CH" sz="1800" dirty="0"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nostro dolore, veste cinerea.</a:t>
            </a:r>
            <a:endParaRPr lang="it-CH" sz="2400" dirty="0">
              <a:highlight>
                <a:srgbClr val="FFFF00"/>
              </a:highlight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1EC87C-CDE0-43B5-9485-E8DE8A2F84E8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48737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CD8302-12E1-4B3E-895B-6F9DCD52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C061A3-834D-4ED0-BA78-B8B92BA6D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211" y="1008557"/>
            <a:ext cx="7151578" cy="4840886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Canta la gioia! Io voglio cingerti 	 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di tutti i fiori perché tu celebri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la gioia la gioia la gioia, 	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questa magnifica donatrice!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Canta l’immensa gioia di vivere,	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d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’esser forte, d’esser giovine 	</a:t>
            </a: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di mordere i frutti terrestri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don saldi e bianchi denti voraci,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di por le </a:t>
            </a:r>
            <a:r>
              <a:rPr lang="it-C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 audaci e cupide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it-C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ogni dolce cosa tangibile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di tendere l’</a:t>
            </a:r>
            <a:r>
              <a:rPr lang="it-C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arco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 ogni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preda novella che il desìo miri,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 e di ascoltare tutte le musiche,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 e di guardare con occhi fiammei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 il volto divino del mondo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 come l’amante guarda l’amata,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 e di adorare ogni fuggevole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 forma, ogni segno vago, ogni immagine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 vanente, ogni grazia caduca,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ogni apparenza ne l’ora breve.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21. </a:t>
            </a:r>
            <a:r>
              <a:rPr lang="it-CH" sz="1800" dirty="0"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Canta la gioia! Lungi da l’anima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22. </a:t>
            </a:r>
            <a:r>
              <a:rPr lang="it-CH" sz="1800" dirty="0"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nostro dolore, veste cinerea.</a:t>
            </a:r>
            <a:endParaRPr lang="it-CH" sz="2400" dirty="0">
              <a:highlight>
                <a:srgbClr val="FFFF00"/>
              </a:highlight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1EC87C-CDE0-43B5-9485-E8DE8A2F84E8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247562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CD8302-12E1-4B3E-895B-6F9DCD52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C061A3-834D-4ED0-BA78-B8B92BA6D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211" y="1008557"/>
            <a:ext cx="7151578" cy="4840886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Canta la gioia! Io voglio cingerti 	 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di tutti i fiori perché tu celebri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la gioia la gioia la gioia, 	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questa magnifica donatrice!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Canta l’immensa gioia di vivere,	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d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’esser forte, d’esser giovine 	</a:t>
            </a: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di </a:t>
            </a:r>
            <a:r>
              <a:rPr lang="it-C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mordere i frutti terrestri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it-C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 saldi e bianchi denti voraci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di por le </a:t>
            </a:r>
            <a:r>
              <a:rPr lang="it-C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 audaci e cupide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it-C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ogni dolce cosa tangibile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di tendere l’</a:t>
            </a:r>
            <a:r>
              <a:rPr lang="it-C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arco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ogni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preda novella che il desìo miri,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 e di ascoltare tutte le musiche,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 e di guardare con occhi fiammei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 il volto divino del mondo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 come l’amante guarda l’amata,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 e di adorare ogni fuggevole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 forma, ogni segno vago, ogni immagine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 vanente, ogni grazia caduca,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ogni apparenza ne l’ora breve.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21. </a:t>
            </a:r>
            <a:r>
              <a:rPr lang="it-CH" sz="1800" dirty="0"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Canta la gioia! Lungi da l’anima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22. </a:t>
            </a:r>
            <a:r>
              <a:rPr lang="it-CH" sz="1800" dirty="0"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nostro dolore, veste cinerea.</a:t>
            </a:r>
            <a:endParaRPr lang="it-CH" sz="2400" dirty="0">
              <a:highlight>
                <a:srgbClr val="FFFF00"/>
              </a:highlight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1EC87C-CDE0-43B5-9485-E8DE8A2F84E8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558319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CD8302-12E1-4B3E-895B-6F9DCD52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C061A3-834D-4ED0-BA78-B8B92BA6D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211" y="1008557"/>
            <a:ext cx="7151578" cy="4840886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Canta la gioia! Io voglio cingerti 	 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di tutti i fiori perché tu celebri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la gioia la gioia la gioia, 	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questa magnifica donatrice!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Canta l’immensa gioia di vivere,	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d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’esser forte, d’esser giovine 	</a:t>
            </a: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di </a:t>
            </a:r>
            <a:r>
              <a:rPr lang="it-C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mordere i frutti terrestri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it-C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 saldi e bianchi denti voraci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di por le </a:t>
            </a:r>
            <a:r>
              <a:rPr lang="it-C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 audaci e cupide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it-C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ogni dolce cosa tangibile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	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di tendere l’</a:t>
            </a:r>
            <a:r>
              <a:rPr lang="it-C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arco </a:t>
            </a: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ogni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preda novella che il desìo miri,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 e di ascoltare tutte le musiche,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 e di guardare con occhi fiammei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 il volto divino del mondo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 come l’amante guarda l’amata,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 e di adorare ogni fuggevole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 forma, ogni segno vago, ogni immagine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 vanente, ogni grazia caduca,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ogni apparenza ne l’ora breve.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it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21. </a:t>
            </a:r>
            <a:r>
              <a:rPr lang="it-CH" sz="1800" dirty="0"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Canta la gioia! Lungi da l’anima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it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22. </a:t>
            </a:r>
            <a:r>
              <a:rPr lang="it-CH" sz="1800" dirty="0"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nostro dolore, veste cinerea.</a:t>
            </a:r>
            <a:endParaRPr lang="it-CH" sz="2400" dirty="0">
              <a:highlight>
                <a:srgbClr val="FFFF00"/>
              </a:highlight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1EC87C-CDE0-43B5-9485-E8DE8A2F84E8}"/>
              </a:ext>
            </a:extLst>
          </p:cNvPr>
          <p:cNvSpPr txBox="1"/>
          <p:nvPr/>
        </p:nvSpPr>
        <p:spPr>
          <a:xfrm>
            <a:off x="11434115" y="6263331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146538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4664CB4-B2D2-4732-AB2C-939321E9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3168EC-D910-4109-8158-A433124BB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EB50A5-ED88-4DB9-A0A0-1370FEEE6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3" y="1110053"/>
            <a:ext cx="663143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12BA5A-9279-A93C-2089-9BD9D75CC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56" y="1432223"/>
            <a:ext cx="5965470" cy="33579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Fine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6F48ED-3B38-3390-B57D-D4DFC329A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8156" y="4790199"/>
            <a:ext cx="5965470" cy="66876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Letizia, Ethan e Hanna 4E – 2025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05D28A8-2B39-7A06-7DBF-0FDB6C4F8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2239" y="1420336"/>
            <a:ext cx="2802480" cy="398011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AA47C27-8894-42A7-8D01-C902DA9B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B4BD81D-EAC7-4C48-A5FD-A1156EC84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CAF43F4-8892-4C5D-A8ED-C423F5175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D028E2F-5F35-49A4-86F5-81814931EB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670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045367-69F7-4FE0-82F5-8AAE9B30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Indice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157AA2-2607-4EA7-A4C2-A6DCA9302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7"/>
            <a:ext cx="10058400" cy="4521529"/>
          </a:xfrm>
        </p:spPr>
        <p:txBody>
          <a:bodyPr>
            <a:normAutofit/>
          </a:bodyPr>
          <a:lstStyle/>
          <a:p>
            <a:r>
              <a:rPr lang="it-CH" dirty="0"/>
              <a:t>Nascita </a:t>
            </a:r>
          </a:p>
          <a:p>
            <a:r>
              <a:rPr lang="it-CH" dirty="0"/>
              <a:t>Famiglia </a:t>
            </a:r>
          </a:p>
          <a:p>
            <a:r>
              <a:rPr lang="it-CH" dirty="0"/>
              <a:t>Fratelli e sorelle</a:t>
            </a:r>
          </a:p>
          <a:p>
            <a:r>
              <a:rPr lang="it-CH" dirty="0"/>
              <a:t>Moglie e figli</a:t>
            </a:r>
          </a:p>
          <a:p>
            <a:r>
              <a:rPr lang="it-CH" dirty="0"/>
              <a:t>Percorso scolastico</a:t>
            </a:r>
          </a:p>
          <a:p>
            <a:r>
              <a:rPr lang="it-CH" dirty="0"/>
              <a:t>Carriera professionale</a:t>
            </a:r>
          </a:p>
          <a:p>
            <a:r>
              <a:rPr lang="it-CH" dirty="0"/>
              <a:t>Impresa di Fiume </a:t>
            </a:r>
          </a:p>
          <a:p>
            <a:r>
              <a:rPr lang="it-CH" dirty="0"/>
              <a:t>Poesia </a:t>
            </a:r>
          </a:p>
          <a:p>
            <a:r>
              <a:rPr lang="it-CH" dirty="0"/>
              <a:t>Opere </a:t>
            </a:r>
          </a:p>
          <a:p>
            <a:r>
              <a:rPr lang="it-CH" dirty="0"/>
              <a:t>Morte    </a:t>
            </a:r>
          </a:p>
          <a:p>
            <a:endParaRPr lang="it-CH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51CD73-C1BB-4F8C-B6E2-13EC3EDCA1B0}"/>
              </a:ext>
            </a:extLst>
          </p:cNvPr>
          <p:cNvSpPr txBox="1"/>
          <p:nvPr/>
        </p:nvSpPr>
        <p:spPr>
          <a:xfrm>
            <a:off x="11485485" y="6273605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2</a:t>
            </a:r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B65F8DEF-4589-403E-B112-119F35B12068}"/>
              </a:ext>
            </a:extLst>
          </p:cNvPr>
          <p:cNvSpPr/>
          <p:nvPr/>
        </p:nvSpPr>
        <p:spPr>
          <a:xfrm>
            <a:off x="7315200" y="177774"/>
            <a:ext cx="4170285" cy="6502451"/>
          </a:xfrm>
          <a:custGeom>
            <a:avLst/>
            <a:gdLst>
              <a:gd name="connsiteX0" fmla="*/ 1186451 w 3008825"/>
              <a:gd name="connsiteY0" fmla="*/ 5479985 h 6502451"/>
              <a:gd name="connsiteX1" fmla="*/ 1772498 w 3008825"/>
              <a:gd name="connsiteY1" fmla="*/ 5479985 h 6502451"/>
              <a:gd name="connsiteX2" fmla="*/ 2028114 w 3008825"/>
              <a:gd name="connsiteY2" fmla="*/ 5991218 h 6502451"/>
              <a:gd name="connsiteX3" fmla="*/ 1772498 w 3008825"/>
              <a:gd name="connsiteY3" fmla="*/ 6502451 h 6502451"/>
              <a:gd name="connsiteX4" fmla="*/ 1186451 w 3008825"/>
              <a:gd name="connsiteY4" fmla="*/ 6502451 h 6502451"/>
              <a:gd name="connsiteX5" fmla="*/ 930834 w 3008825"/>
              <a:gd name="connsiteY5" fmla="*/ 5991218 h 6502451"/>
              <a:gd name="connsiteX6" fmla="*/ 2117285 w 3008825"/>
              <a:gd name="connsiteY6" fmla="*/ 4957544 h 6502451"/>
              <a:gd name="connsiteX7" fmla="*/ 2703332 w 3008825"/>
              <a:gd name="connsiteY7" fmla="*/ 4957544 h 6502451"/>
              <a:gd name="connsiteX8" fmla="*/ 2958948 w 3008825"/>
              <a:gd name="connsiteY8" fmla="*/ 5468777 h 6502451"/>
              <a:gd name="connsiteX9" fmla="*/ 2703332 w 3008825"/>
              <a:gd name="connsiteY9" fmla="*/ 5980010 h 6502451"/>
              <a:gd name="connsiteX10" fmla="*/ 2117285 w 3008825"/>
              <a:gd name="connsiteY10" fmla="*/ 5980010 h 6502451"/>
              <a:gd name="connsiteX11" fmla="*/ 1861668 w 3008825"/>
              <a:gd name="connsiteY11" fmla="*/ 5468777 h 6502451"/>
              <a:gd name="connsiteX12" fmla="*/ 255617 w 3008825"/>
              <a:gd name="connsiteY12" fmla="*/ 4941321 h 6502451"/>
              <a:gd name="connsiteX13" fmla="*/ 841664 w 3008825"/>
              <a:gd name="connsiteY13" fmla="*/ 4941321 h 6502451"/>
              <a:gd name="connsiteX14" fmla="*/ 1097280 w 3008825"/>
              <a:gd name="connsiteY14" fmla="*/ 5452554 h 6502451"/>
              <a:gd name="connsiteX15" fmla="*/ 841664 w 3008825"/>
              <a:gd name="connsiteY15" fmla="*/ 5963787 h 6502451"/>
              <a:gd name="connsiteX16" fmla="*/ 255617 w 3008825"/>
              <a:gd name="connsiteY16" fmla="*/ 5963787 h 6502451"/>
              <a:gd name="connsiteX17" fmla="*/ 0 w 3008825"/>
              <a:gd name="connsiteY17" fmla="*/ 5452554 h 6502451"/>
              <a:gd name="connsiteX18" fmla="*/ 1201500 w 3008825"/>
              <a:gd name="connsiteY18" fmla="*/ 4386584 h 6502451"/>
              <a:gd name="connsiteX19" fmla="*/ 1787547 w 3008825"/>
              <a:gd name="connsiteY19" fmla="*/ 4386584 h 6502451"/>
              <a:gd name="connsiteX20" fmla="*/ 2043163 w 3008825"/>
              <a:gd name="connsiteY20" fmla="*/ 4897817 h 6502451"/>
              <a:gd name="connsiteX21" fmla="*/ 1787547 w 3008825"/>
              <a:gd name="connsiteY21" fmla="*/ 5409050 h 6502451"/>
              <a:gd name="connsiteX22" fmla="*/ 1201500 w 3008825"/>
              <a:gd name="connsiteY22" fmla="*/ 5409050 h 6502451"/>
              <a:gd name="connsiteX23" fmla="*/ 945883 w 3008825"/>
              <a:gd name="connsiteY23" fmla="*/ 4897817 h 6502451"/>
              <a:gd name="connsiteX24" fmla="*/ 2154588 w 3008825"/>
              <a:gd name="connsiteY24" fmla="*/ 3866956 h 6502451"/>
              <a:gd name="connsiteX25" fmla="*/ 2740635 w 3008825"/>
              <a:gd name="connsiteY25" fmla="*/ 3866956 h 6502451"/>
              <a:gd name="connsiteX26" fmla="*/ 2996251 w 3008825"/>
              <a:gd name="connsiteY26" fmla="*/ 4378189 h 6502451"/>
              <a:gd name="connsiteX27" fmla="*/ 2740635 w 3008825"/>
              <a:gd name="connsiteY27" fmla="*/ 4889422 h 6502451"/>
              <a:gd name="connsiteX28" fmla="*/ 2154588 w 3008825"/>
              <a:gd name="connsiteY28" fmla="*/ 4889422 h 6502451"/>
              <a:gd name="connsiteX29" fmla="*/ 1898971 w 3008825"/>
              <a:gd name="connsiteY29" fmla="*/ 4378189 h 6502451"/>
              <a:gd name="connsiteX30" fmla="*/ 282944 w 3008825"/>
              <a:gd name="connsiteY30" fmla="*/ 3834342 h 6502451"/>
              <a:gd name="connsiteX31" fmla="*/ 868991 w 3008825"/>
              <a:gd name="connsiteY31" fmla="*/ 3834342 h 6502451"/>
              <a:gd name="connsiteX32" fmla="*/ 1124607 w 3008825"/>
              <a:gd name="connsiteY32" fmla="*/ 4345575 h 6502451"/>
              <a:gd name="connsiteX33" fmla="*/ 868991 w 3008825"/>
              <a:gd name="connsiteY33" fmla="*/ 4856808 h 6502451"/>
              <a:gd name="connsiteX34" fmla="*/ 282944 w 3008825"/>
              <a:gd name="connsiteY34" fmla="*/ 4856808 h 6502451"/>
              <a:gd name="connsiteX35" fmla="*/ 27327 w 3008825"/>
              <a:gd name="connsiteY35" fmla="*/ 4345575 h 6502451"/>
              <a:gd name="connsiteX36" fmla="*/ 1236032 w 3008825"/>
              <a:gd name="connsiteY36" fmla="*/ 3321271 h 6502451"/>
              <a:gd name="connsiteX37" fmla="*/ 1822079 w 3008825"/>
              <a:gd name="connsiteY37" fmla="*/ 3321271 h 6502451"/>
              <a:gd name="connsiteX38" fmla="*/ 2077695 w 3008825"/>
              <a:gd name="connsiteY38" fmla="*/ 3832504 h 6502451"/>
              <a:gd name="connsiteX39" fmla="*/ 1822079 w 3008825"/>
              <a:gd name="connsiteY39" fmla="*/ 4343737 h 6502451"/>
              <a:gd name="connsiteX40" fmla="*/ 1236032 w 3008825"/>
              <a:gd name="connsiteY40" fmla="*/ 4343737 h 6502451"/>
              <a:gd name="connsiteX41" fmla="*/ 980415 w 3008825"/>
              <a:gd name="connsiteY41" fmla="*/ 3832504 h 6502451"/>
              <a:gd name="connsiteX42" fmla="*/ 2167162 w 3008825"/>
              <a:gd name="connsiteY42" fmla="*/ 2748937 h 6502451"/>
              <a:gd name="connsiteX43" fmla="*/ 2753209 w 3008825"/>
              <a:gd name="connsiteY43" fmla="*/ 2748937 h 6502451"/>
              <a:gd name="connsiteX44" fmla="*/ 3008825 w 3008825"/>
              <a:gd name="connsiteY44" fmla="*/ 3260170 h 6502451"/>
              <a:gd name="connsiteX45" fmla="*/ 2753209 w 3008825"/>
              <a:gd name="connsiteY45" fmla="*/ 3771403 h 6502451"/>
              <a:gd name="connsiteX46" fmla="*/ 2167162 w 3008825"/>
              <a:gd name="connsiteY46" fmla="*/ 3771403 h 6502451"/>
              <a:gd name="connsiteX47" fmla="*/ 1911545 w 3008825"/>
              <a:gd name="connsiteY47" fmla="*/ 3260170 h 6502451"/>
              <a:gd name="connsiteX48" fmla="*/ 354104 w 3008825"/>
              <a:gd name="connsiteY48" fmla="*/ 2717113 h 6502451"/>
              <a:gd name="connsiteX49" fmla="*/ 940151 w 3008825"/>
              <a:gd name="connsiteY49" fmla="*/ 2717113 h 6502451"/>
              <a:gd name="connsiteX50" fmla="*/ 1195767 w 3008825"/>
              <a:gd name="connsiteY50" fmla="*/ 3228346 h 6502451"/>
              <a:gd name="connsiteX51" fmla="*/ 940151 w 3008825"/>
              <a:gd name="connsiteY51" fmla="*/ 3739579 h 6502451"/>
              <a:gd name="connsiteX52" fmla="*/ 354104 w 3008825"/>
              <a:gd name="connsiteY52" fmla="*/ 3739579 h 6502451"/>
              <a:gd name="connsiteX53" fmla="*/ 98487 w 3008825"/>
              <a:gd name="connsiteY53" fmla="*/ 3228346 h 6502451"/>
              <a:gd name="connsiteX54" fmla="*/ 1258304 w 3008825"/>
              <a:gd name="connsiteY54" fmla="*/ 2197013 h 6502451"/>
              <a:gd name="connsiteX55" fmla="*/ 1844351 w 3008825"/>
              <a:gd name="connsiteY55" fmla="*/ 2197013 h 6502451"/>
              <a:gd name="connsiteX56" fmla="*/ 2099967 w 3008825"/>
              <a:gd name="connsiteY56" fmla="*/ 2708246 h 6502451"/>
              <a:gd name="connsiteX57" fmla="*/ 1844351 w 3008825"/>
              <a:gd name="connsiteY57" fmla="*/ 3219479 h 6502451"/>
              <a:gd name="connsiteX58" fmla="*/ 1258304 w 3008825"/>
              <a:gd name="connsiteY58" fmla="*/ 3219479 h 6502451"/>
              <a:gd name="connsiteX59" fmla="*/ 1002687 w 3008825"/>
              <a:gd name="connsiteY59" fmla="*/ 2708246 h 6502451"/>
              <a:gd name="connsiteX60" fmla="*/ 2167162 w 3008825"/>
              <a:gd name="connsiteY60" fmla="*/ 1661118 h 6502451"/>
              <a:gd name="connsiteX61" fmla="*/ 2753209 w 3008825"/>
              <a:gd name="connsiteY61" fmla="*/ 1661118 h 6502451"/>
              <a:gd name="connsiteX62" fmla="*/ 3008825 w 3008825"/>
              <a:gd name="connsiteY62" fmla="*/ 2172351 h 6502451"/>
              <a:gd name="connsiteX63" fmla="*/ 2753209 w 3008825"/>
              <a:gd name="connsiteY63" fmla="*/ 2683584 h 6502451"/>
              <a:gd name="connsiteX64" fmla="*/ 2167162 w 3008825"/>
              <a:gd name="connsiteY64" fmla="*/ 2683584 h 6502451"/>
              <a:gd name="connsiteX65" fmla="*/ 1911545 w 3008825"/>
              <a:gd name="connsiteY65" fmla="*/ 2172351 h 6502451"/>
              <a:gd name="connsiteX66" fmla="*/ 338362 w 3008825"/>
              <a:gd name="connsiteY66" fmla="*/ 1638121 h 6502451"/>
              <a:gd name="connsiteX67" fmla="*/ 924409 w 3008825"/>
              <a:gd name="connsiteY67" fmla="*/ 1638121 h 6502451"/>
              <a:gd name="connsiteX68" fmla="*/ 1180025 w 3008825"/>
              <a:gd name="connsiteY68" fmla="*/ 2149354 h 6502451"/>
              <a:gd name="connsiteX69" fmla="*/ 924409 w 3008825"/>
              <a:gd name="connsiteY69" fmla="*/ 2660586 h 6502451"/>
              <a:gd name="connsiteX70" fmla="*/ 338362 w 3008825"/>
              <a:gd name="connsiteY70" fmla="*/ 2660586 h 6502451"/>
              <a:gd name="connsiteX71" fmla="*/ 82745 w 3008825"/>
              <a:gd name="connsiteY71" fmla="*/ 2149354 h 6502451"/>
              <a:gd name="connsiteX72" fmla="*/ 1258304 w 3008825"/>
              <a:gd name="connsiteY72" fmla="*/ 1098111 h 6502451"/>
              <a:gd name="connsiteX73" fmla="*/ 1844351 w 3008825"/>
              <a:gd name="connsiteY73" fmla="*/ 1098111 h 6502451"/>
              <a:gd name="connsiteX74" fmla="*/ 2099967 w 3008825"/>
              <a:gd name="connsiteY74" fmla="*/ 1609344 h 6502451"/>
              <a:gd name="connsiteX75" fmla="*/ 1844351 w 3008825"/>
              <a:gd name="connsiteY75" fmla="*/ 2120577 h 6502451"/>
              <a:gd name="connsiteX76" fmla="*/ 1258304 w 3008825"/>
              <a:gd name="connsiteY76" fmla="*/ 2120577 h 6502451"/>
              <a:gd name="connsiteX77" fmla="*/ 1002687 w 3008825"/>
              <a:gd name="connsiteY77" fmla="*/ 1609344 h 6502451"/>
              <a:gd name="connsiteX78" fmla="*/ 338362 w 3008825"/>
              <a:gd name="connsiteY78" fmla="*/ 553865 h 6502451"/>
              <a:gd name="connsiteX79" fmla="*/ 924409 w 3008825"/>
              <a:gd name="connsiteY79" fmla="*/ 553865 h 6502451"/>
              <a:gd name="connsiteX80" fmla="*/ 1180025 w 3008825"/>
              <a:gd name="connsiteY80" fmla="*/ 1065098 h 6502451"/>
              <a:gd name="connsiteX81" fmla="*/ 924409 w 3008825"/>
              <a:gd name="connsiteY81" fmla="*/ 1576331 h 6502451"/>
              <a:gd name="connsiteX82" fmla="*/ 338362 w 3008825"/>
              <a:gd name="connsiteY82" fmla="*/ 1576331 h 6502451"/>
              <a:gd name="connsiteX83" fmla="*/ 82745 w 3008825"/>
              <a:gd name="connsiteY83" fmla="*/ 1065098 h 6502451"/>
              <a:gd name="connsiteX84" fmla="*/ 2167162 w 3008825"/>
              <a:gd name="connsiteY84" fmla="*/ 545592 h 6502451"/>
              <a:gd name="connsiteX85" fmla="*/ 2753209 w 3008825"/>
              <a:gd name="connsiteY85" fmla="*/ 545592 h 6502451"/>
              <a:gd name="connsiteX86" fmla="*/ 3008825 w 3008825"/>
              <a:gd name="connsiteY86" fmla="*/ 1056825 h 6502451"/>
              <a:gd name="connsiteX87" fmla="*/ 2753209 w 3008825"/>
              <a:gd name="connsiteY87" fmla="*/ 1568058 h 6502451"/>
              <a:gd name="connsiteX88" fmla="*/ 2167162 w 3008825"/>
              <a:gd name="connsiteY88" fmla="*/ 1568058 h 6502451"/>
              <a:gd name="connsiteX89" fmla="*/ 1911545 w 3008825"/>
              <a:gd name="connsiteY89" fmla="*/ 1056825 h 6502451"/>
              <a:gd name="connsiteX90" fmla="*/ 1252762 w 3008825"/>
              <a:gd name="connsiteY90" fmla="*/ 0 h 6502451"/>
              <a:gd name="connsiteX91" fmla="*/ 1838809 w 3008825"/>
              <a:gd name="connsiteY91" fmla="*/ 0 h 6502451"/>
              <a:gd name="connsiteX92" fmla="*/ 2094425 w 3008825"/>
              <a:gd name="connsiteY92" fmla="*/ 511233 h 6502451"/>
              <a:gd name="connsiteX93" fmla="*/ 1838809 w 3008825"/>
              <a:gd name="connsiteY93" fmla="*/ 1022466 h 6502451"/>
              <a:gd name="connsiteX94" fmla="*/ 1252762 w 3008825"/>
              <a:gd name="connsiteY94" fmla="*/ 1022466 h 6502451"/>
              <a:gd name="connsiteX95" fmla="*/ 997145 w 3008825"/>
              <a:gd name="connsiteY95" fmla="*/ 511233 h 6502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008825" h="6502451">
                <a:moveTo>
                  <a:pt x="1186451" y="5479985"/>
                </a:moveTo>
                <a:lnTo>
                  <a:pt x="1772498" y="5479985"/>
                </a:lnTo>
                <a:lnTo>
                  <a:pt x="2028114" y="5991218"/>
                </a:lnTo>
                <a:lnTo>
                  <a:pt x="1772498" y="6502451"/>
                </a:lnTo>
                <a:lnTo>
                  <a:pt x="1186451" y="6502451"/>
                </a:lnTo>
                <a:lnTo>
                  <a:pt x="930834" y="5991218"/>
                </a:lnTo>
                <a:close/>
                <a:moveTo>
                  <a:pt x="2117285" y="4957544"/>
                </a:moveTo>
                <a:lnTo>
                  <a:pt x="2703332" y="4957544"/>
                </a:lnTo>
                <a:lnTo>
                  <a:pt x="2958948" y="5468777"/>
                </a:lnTo>
                <a:lnTo>
                  <a:pt x="2703332" y="5980010"/>
                </a:lnTo>
                <a:lnTo>
                  <a:pt x="2117285" y="5980010"/>
                </a:lnTo>
                <a:lnTo>
                  <a:pt x="1861668" y="5468777"/>
                </a:lnTo>
                <a:close/>
                <a:moveTo>
                  <a:pt x="255617" y="4941321"/>
                </a:moveTo>
                <a:lnTo>
                  <a:pt x="841664" y="4941321"/>
                </a:lnTo>
                <a:lnTo>
                  <a:pt x="1097280" y="5452554"/>
                </a:lnTo>
                <a:lnTo>
                  <a:pt x="841664" y="5963787"/>
                </a:lnTo>
                <a:lnTo>
                  <a:pt x="255617" y="5963787"/>
                </a:lnTo>
                <a:lnTo>
                  <a:pt x="0" y="5452554"/>
                </a:lnTo>
                <a:close/>
                <a:moveTo>
                  <a:pt x="1201500" y="4386584"/>
                </a:moveTo>
                <a:lnTo>
                  <a:pt x="1787547" y="4386584"/>
                </a:lnTo>
                <a:lnTo>
                  <a:pt x="2043163" y="4897817"/>
                </a:lnTo>
                <a:lnTo>
                  <a:pt x="1787547" y="5409050"/>
                </a:lnTo>
                <a:lnTo>
                  <a:pt x="1201500" y="5409050"/>
                </a:lnTo>
                <a:lnTo>
                  <a:pt x="945883" y="4897817"/>
                </a:lnTo>
                <a:close/>
                <a:moveTo>
                  <a:pt x="2154588" y="3866956"/>
                </a:moveTo>
                <a:lnTo>
                  <a:pt x="2740635" y="3866956"/>
                </a:lnTo>
                <a:lnTo>
                  <a:pt x="2996251" y="4378189"/>
                </a:lnTo>
                <a:lnTo>
                  <a:pt x="2740635" y="4889422"/>
                </a:lnTo>
                <a:lnTo>
                  <a:pt x="2154588" y="4889422"/>
                </a:lnTo>
                <a:lnTo>
                  <a:pt x="1898971" y="4378189"/>
                </a:lnTo>
                <a:close/>
                <a:moveTo>
                  <a:pt x="282944" y="3834342"/>
                </a:moveTo>
                <a:lnTo>
                  <a:pt x="868991" y="3834342"/>
                </a:lnTo>
                <a:lnTo>
                  <a:pt x="1124607" y="4345575"/>
                </a:lnTo>
                <a:lnTo>
                  <a:pt x="868991" y="4856808"/>
                </a:lnTo>
                <a:lnTo>
                  <a:pt x="282944" y="4856808"/>
                </a:lnTo>
                <a:lnTo>
                  <a:pt x="27327" y="4345575"/>
                </a:lnTo>
                <a:close/>
                <a:moveTo>
                  <a:pt x="1236032" y="3321271"/>
                </a:moveTo>
                <a:lnTo>
                  <a:pt x="1822079" y="3321271"/>
                </a:lnTo>
                <a:lnTo>
                  <a:pt x="2077695" y="3832504"/>
                </a:lnTo>
                <a:lnTo>
                  <a:pt x="1822079" y="4343737"/>
                </a:lnTo>
                <a:lnTo>
                  <a:pt x="1236032" y="4343737"/>
                </a:lnTo>
                <a:lnTo>
                  <a:pt x="980415" y="3832504"/>
                </a:lnTo>
                <a:close/>
                <a:moveTo>
                  <a:pt x="2167162" y="2748937"/>
                </a:moveTo>
                <a:lnTo>
                  <a:pt x="2753209" y="2748937"/>
                </a:lnTo>
                <a:lnTo>
                  <a:pt x="3008825" y="3260170"/>
                </a:lnTo>
                <a:lnTo>
                  <a:pt x="2753209" y="3771403"/>
                </a:lnTo>
                <a:lnTo>
                  <a:pt x="2167162" y="3771403"/>
                </a:lnTo>
                <a:lnTo>
                  <a:pt x="1911545" y="3260170"/>
                </a:lnTo>
                <a:close/>
                <a:moveTo>
                  <a:pt x="354104" y="2717113"/>
                </a:moveTo>
                <a:lnTo>
                  <a:pt x="940151" y="2717113"/>
                </a:lnTo>
                <a:lnTo>
                  <a:pt x="1195767" y="3228346"/>
                </a:lnTo>
                <a:lnTo>
                  <a:pt x="940151" y="3739579"/>
                </a:lnTo>
                <a:lnTo>
                  <a:pt x="354104" y="3739579"/>
                </a:lnTo>
                <a:lnTo>
                  <a:pt x="98487" y="3228346"/>
                </a:lnTo>
                <a:close/>
                <a:moveTo>
                  <a:pt x="1258304" y="2197013"/>
                </a:moveTo>
                <a:lnTo>
                  <a:pt x="1844351" y="2197013"/>
                </a:lnTo>
                <a:lnTo>
                  <a:pt x="2099967" y="2708246"/>
                </a:lnTo>
                <a:lnTo>
                  <a:pt x="1844351" y="3219479"/>
                </a:lnTo>
                <a:lnTo>
                  <a:pt x="1258304" y="3219479"/>
                </a:lnTo>
                <a:lnTo>
                  <a:pt x="1002687" y="2708246"/>
                </a:lnTo>
                <a:close/>
                <a:moveTo>
                  <a:pt x="2167162" y="1661118"/>
                </a:moveTo>
                <a:lnTo>
                  <a:pt x="2753209" y="1661118"/>
                </a:lnTo>
                <a:lnTo>
                  <a:pt x="3008825" y="2172351"/>
                </a:lnTo>
                <a:lnTo>
                  <a:pt x="2753209" y="2683584"/>
                </a:lnTo>
                <a:lnTo>
                  <a:pt x="2167162" y="2683584"/>
                </a:lnTo>
                <a:lnTo>
                  <a:pt x="1911545" y="2172351"/>
                </a:lnTo>
                <a:close/>
                <a:moveTo>
                  <a:pt x="338362" y="1638121"/>
                </a:moveTo>
                <a:lnTo>
                  <a:pt x="924409" y="1638121"/>
                </a:lnTo>
                <a:lnTo>
                  <a:pt x="1180025" y="2149354"/>
                </a:lnTo>
                <a:lnTo>
                  <a:pt x="924409" y="2660586"/>
                </a:lnTo>
                <a:lnTo>
                  <a:pt x="338362" y="2660586"/>
                </a:lnTo>
                <a:lnTo>
                  <a:pt x="82745" y="2149354"/>
                </a:lnTo>
                <a:close/>
                <a:moveTo>
                  <a:pt x="1258304" y="1098111"/>
                </a:moveTo>
                <a:lnTo>
                  <a:pt x="1844351" y="1098111"/>
                </a:lnTo>
                <a:lnTo>
                  <a:pt x="2099967" y="1609344"/>
                </a:lnTo>
                <a:lnTo>
                  <a:pt x="1844351" y="2120577"/>
                </a:lnTo>
                <a:lnTo>
                  <a:pt x="1258304" y="2120577"/>
                </a:lnTo>
                <a:lnTo>
                  <a:pt x="1002687" y="1609344"/>
                </a:lnTo>
                <a:close/>
                <a:moveTo>
                  <a:pt x="338362" y="553865"/>
                </a:moveTo>
                <a:lnTo>
                  <a:pt x="924409" y="553865"/>
                </a:lnTo>
                <a:lnTo>
                  <a:pt x="1180025" y="1065098"/>
                </a:lnTo>
                <a:lnTo>
                  <a:pt x="924409" y="1576331"/>
                </a:lnTo>
                <a:lnTo>
                  <a:pt x="338362" y="1576331"/>
                </a:lnTo>
                <a:lnTo>
                  <a:pt x="82745" y="1065098"/>
                </a:lnTo>
                <a:close/>
                <a:moveTo>
                  <a:pt x="2167162" y="545592"/>
                </a:moveTo>
                <a:lnTo>
                  <a:pt x="2753209" y="545592"/>
                </a:lnTo>
                <a:lnTo>
                  <a:pt x="3008825" y="1056825"/>
                </a:lnTo>
                <a:lnTo>
                  <a:pt x="2753209" y="1568058"/>
                </a:lnTo>
                <a:lnTo>
                  <a:pt x="2167162" y="1568058"/>
                </a:lnTo>
                <a:lnTo>
                  <a:pt x="1911545" y="1056825"/>
                </a:lnTo>
                <a:close/>
                <a:moveTo>
                  <a:pt x="1252762" y="0"/>
                </a:moveTo>
                <a:lnTo>
                  <a:pt x="1838809" y="0"/>
                </a:lnTo>
                <a:lnTo>
                  <a:pt x="2094425" y="511233"/>
                </a:lnTo>
                <a:lnTo>
                  <a:pt x="1838809" y="1022466"/>
                </a:lnTo>
                <a:lnTo>
                  <a:pt x="1252762" y="1022466"/>
                </a:lnTo>
                <a:lnTo>
                  <a:pt x="997145" y="51123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285333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045367-69F7-4FE0-82F5-8AAE9B30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Nascita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157AA2-2607-4EA7-A4C2-A6DCA9302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8"/>
            <a:r>
              <a:rPr lang="it-CH" sz="2000" dirty="0"/>
              <a:t>12 marzo 1863</a:t>
            </a:r>
          </a:p>
          <a:p>
            <a:pPr lvl="8"/>
            <a:r>
              <a:rPr lang="it-CH" sz="2000" dirty="0"/>
              <a:t>Pescara  </a:t>
            </a:r>
            <a:r>
              <a:rPr lang="it-CH" sz="2000" dirty="0">
                <a:sym typeface="Wingdings" panose="05000000000000000000" pitchFamily="2" charset="2"/>
              </a:rPr>
              <a:t>  Italia </a:t>
            </a:r>
            <a:endParaRPr lang="it-CH" sz="2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51CD73-C1BB-4F8C-B6E2-13EC3EDCA1B0}"/>
              </a:ext>
            </a:extLst>
          </p:cNvPr>
          <p:cNvSpPr txBox="1"/>
          <p:nvPr/>
        </p:nvSpPr>
        <p:spPr>
          <a:xfrm>
            <a:off x="11485485" y="6273605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E1D4E1D-BB23-4B18-B547-172F07C31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937659" cy="3792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osa fare a Pescara – Giglio di mare">
            <a:extLst>
              <a:ext uri="{FF2B5EF4-FFF2-40B4-BE49-F238E27FC236}">
                <a16:creationId xmlns:a16="http://schemas.microsoft.com/office/drawing/2014/main" id="{B678176F-DF7E-454A-B78C-2B7F4E0F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2354"/>
            <a:ext cx="2937659" cy="3065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37D3AB58-E1DE-4A61-8CBD-2789DD0301A1}"/>
              </a:ext>
            </a:extLst>
          </p:cNvPr>
          <p:cNvSpPr/>
          <p:nvPr/>
        </p:nvSpPr>
        <p:spPr>
          <a:xfrm rot="5400000">
            <a:off x="-1558318" y="3863566"/>
            <a:ext cx="9105501" cy="1135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FEE92F9-1323-43EB-A096-A833F1A2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560" y="741745"/>
            <a:ext cx="3423722" cy="4793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9549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045367-69F7-4FE0-82F5-8AAE9B30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Famiglia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157AA2-2607-4EA7-A4C2-A6DCA9302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Famiglia Borghese</a:t>
            </a:r>
          </a:p>
          <a:p>
            <a:r>
              <a:rPr lang="it-CH" dirty="0"/>
              <a:t>Madre </a:t>
            </a:r>
            <a:r>
              <a:rPr lang="it-CH" dirty="0">
                <a:sym typeface="Wingdings" panose="05000000000000000000" pitchFamily="2" charset="2"/>
              </a:rPr>
              <a:t>  Luisa de Benedictis (78 anni)</a:t>
            </a:r>
          </a:p>
          <a:p>
            <a:r>
              <a:rPr lang="it-CH" dirty="0">
                <a:sym typeface="Wingdings" panose="05000000000000000000" pitchFamily="2" charset="2"/>
              </a:rPr>
              <a:t>Padre   Francesco Paolo </a:t>
            </a:r>
            <a:r>
              <a:rPr lang="it-CH" dirty="0" err="1">
                <a:sym typeface="Wingdings" panose="05000000000000000000" pitchFamily="2" charset="2"/>
              </a:rPr>
              <a:t>Rapagnetta</a:t>
            </a:r>
            <a:r>
              <a:rPr lang="it-CH" dirty="0">
                <a:sym typeface="Wingdings" panose="05000000000000000000" pitchFamily="2" charset="2"/>
              </a:rPr>
              <a:t>-D’Annunzio (55 anni)</a:t>
            </a:r>
          </a:p>
          <a:p>
            <a:pPr marL="0" indent="0">
              <a:buNone/>
            </a:pPr>
            <a:endParaRPr lang="it-CH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it-CH" dirty="0">
              <a:sym typeface="Wingdings" panose="05000000000000000000" pitchFamily="2" charset="2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51CD73-C1BB-4F8C-B6E2-13EC3EDCA1B0}"/>
              </a:ext>
            </a:extLst>
          </p:cNvPr>
          <p:cNvSpPr txBox="1"/>
          <p:nvPr/>
        </p:nvSpPr>
        <p:spPr>
          <a:xfrm>
            <a:off x="11485485" y="6273605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4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F449132-3ABA-4FF1-BB8D-25473C59A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7839" y="0"/>
            <a:ext cx="2651827" cy="2978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onna Luisetta De Benedictis: la madre tanto amata dal poeta Gabriele  D'Annunzio">
            <a:extLst>
              <a:ext uri="{FF2B5EF4-FFF2-40B4-BE49-F238E27FC236}">
                <a16:creationId xmlns:a16="http://schemas.microsoft.com/office/drawing/2014/main" id="{9389AB35-E4C4-4238-AD02-E5A4F4F3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838" y="2858484"/>
            <a:ext cx="2651827" cy="3042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46B7EC8A-829A-4E2F-A3DE-453600E72E49}"/>
              </a:ext>
            </a:extLst>
          </p:cNvPr>
          <p:cNvSpPr/>
          <p:nvPr/>
        </p:nvSpPr>
        <p:spPr>
          <a:xfrm rot="16200000">
            <a:off x="4811011" y="1258708"/>
            <a:ext cx="9040103" cy="1135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pic>
        <p:nvPicPr>
          <p:cNvPr id="5" name="Picture 2" descr="Gabriele D'Annunzio - Wikiwand">
            <a:extLst>
              <a:ext uri="{FF2B5EF4-FFF2-40B4-BE49-F238E27FC236}">
                <a16:creationId xmlns:a16="http://schemas.microsoft.com/office/drawing/2014/main" id="{97DA8B96-6446-431D-8C41-EDA2351E4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226">
            <a:off x="1063752" y="3770977"/>
            <a:ext cx="1643964" cy="2602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248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045367-69F7-4FE0-82F5-8AAE9B30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Fratelli e sorelle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157AA2-2607-4EA7-A4C2-A6DCA9302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5 figli : </a:t>
            </a:r>
          </a:p>
          <a:p>
            <a:pPr marL="0" indent="0">
              <a:buNone/>
            </a:pPr>
            <a:endParaRPr lang="it-CH" dirty="0"/>
          </a:p>
          <a:p>
            <a:r>
              <a:rPr lang="it-CH" dirty="0"/>
              <a:t>3 sorelle  </a:t>
            </a:r>
            <a:r>
              <a:rPr lang="it-CH" dirty="0">
                <a:sym typeface="Wingdings" panose="05000000000000000000" pitchFamily="2" charset="2"/>
              </a:rPr>
              <a:t>  Anna, Ernestina e Elvira </a:t>
            </a:r>
            <a:endParaRPr lang="it-CH" dirty="0"/>
          </a:p>
          <a:p>
            <a:r>
              <a:rPr lang="it-CH" dirty="0"/>
              <a:t>2 fratelli  </a:t>
            </a:r>
            <a:r>
              <a:rPr lang="it-CH" dirty="0">
                <a:sym typeface="Wingdings" panose="05000000000000000000" pitchFamily="2" charset="2"/>
              </a:rPr>
              <a:t>  Gabriele e Antonio </a:t>
            </a:r>
            <a:endParaRPr lang="it-CH" dirty="0"/>
          </a:p>
          <a:p>
            <a:endParaRPr lang="it-CH" dirty="0"/>
          </a:p>
          <a:p>
            <a:endParaRPr lang="it-CH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51CD73-C1BB-4F8C-B6E2-13EC3EDCA1B0}"/>
              </a:ext>
            </a:extLst>
          </p:cNvPr>
          <p:cNvSpPr txBox="1"/>
          <p:nvPr/>
        </p:nvSpPr>
        <p:spPr>
          <a:xfrm>
            <a:off x="11485485" y="6273605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87969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045367-69F7-4FE0-82F5-8AAE9B30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Moglie e figli</a:t>
            </a: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62289530-E944-4A4E-0E06-05B1E9FDA9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5268455"/>
              </p:ext>
            </p:extLst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51CD73-C1BB-4F8C-B6E2-13EC3EDCA1B0}"/>
              </a:ext>
            </a:extLst>
          </p:cNvPr>
          <p:cNvSpPr txBox="1"/>
          <p:nvPr/>
        </p:nvSpPr>
        <p:spPr>
          <a:xfrm>
            <a:off x="11485485" y="6273605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6</a:t>
            </a:r>
          </a:p>
        </p:txBody>
      </p:sp>
      <p:pic>
        <p:nvPicPr>
          <p:cNvPr id="8" name="Grafik 7" descr="Ein Bild, das Entwurf, Porträt, Menschliches Gesicht, Zeichnung enthält.&#10;&#10;KI-generierte Inhalte können fehlerhaft sein.">
            <a:extLst>
              <a:ext uri="{FF2B5EF4-FFF2-40B4-BE49-F238E27FC236}">
                <a16:creationId xmlns:a16="http://schemas.microsoft.com/office/drawing/2014/main" id="{41F16CED-425F-17D7-AE7E-B996D675A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8081" y="1905693"/>
            <a:ext cx="2036597" cy="2777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fik 10" descr="Ein Bild, das Kleidung, Person, drauße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2D5F6695-1DC4-7393-198E-BEB4E9A27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7038" y="4610967"/>
            <a:ext cx="1958685" cy="97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912A0AE-4425-8592-ED25-431623CA2559}"/>
              </a:ext>
            </a:extLst>
          </p:cNvPr>
          <p:cNvCxnSpPr/>
          <p:nvPr/>
        </p:nvCxnSpPr>
        <p:spPr>
          <a:xfrm>
            <a:off x="9347038" y="2121408"/>
            <a:ext cx="0" cy="3240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836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045367-69F7-4FE0-82F5-8AAE9B30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Percorso scolastico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157AA2-2607-4EA7-A4C2-A6DCA9302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323439"/>
                </a:solidFill>
                <a:effectLst/>
              </a:rPr>
              <a:t>Nel 1874 al Reale Collegio Cicognini di Prato</a:t>
            </a:r>
          </a:p>
          <a:p>
            <a:r>
              <a:rPr lang="it-IT" dirty="0">
                <a:solidFill>
                  <a:srgbClr val="323439"/>
                </a:solidFill>
              </a:rPr>
              <a:t>Nel 1881 università a Roma </a:t>
            </a:r>
            <a:endParaRPr lang="it-CH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51CD73-C1BB-4F8C-B6E2-13EC3EDCA1B0}"/>
              </a:ext>
            </a:extLst>
          </p:cNvPr>
          <p:cNvSpPr txBox="1"/>
          <p:nvPr/>
        </p:nvSpPr>
        <p:spPr>
          <a:xfrm>
            <a:off x="11485485" y="6273605"/>
            <a:ext cx="4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7</a:t>
            </a:r>
          </a:p>
        </p:txBody>
      </p:sp>
      <p:pic>
        <p:nvPicPr>
          <p:cNvPr id="3074" name="Picture 2" descr="Rai 1 sceglie il Convitto come location per il film dedicato a Margherita  Hack">
            <a:extLst>
              <a:ext uri="{FF2B5EF4-FFF2-40B4-BE49-F238E27FC236}">
                <a16:creationId xmlns:a16="http://schemas.microsoft.com/office/drawing/2014/main" id="{CDAA0F93-1B0F-4ABC-A3FC-C5CBD1B2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74" y="3316778"/>
            <a:ext cx="5256581" cy="2956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74D69EE-58CE-42F4-9164-23F434F9E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15" y="3244433"/>
            <a:ext cx="4072111" cy="3029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2248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  <p:grpSp>
        <p:nvGrpSpPr>
          <p:cNvPr id="33" name="Group 14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4" name="Oval 15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35" name="Oval 16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sp useBgFill="1">
        <p:nvSpPr>
          <p:cNvPr id="36" name="Rectangle 18">
            <a:extLst>
              <a:ext uri="{FF2B5EF4-FFF2-40B4-BE49-F238E27FC236}">
                <a16:creationId xmlns:a16="http://schemas.microsoft.com/office/drawing/2014/main" id="{68C84B8E-16E8-4E54-B4AC-84CE51595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C045367-69F7-4FE0-82F5-8AAE9B30E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1110054"/>
            <a:ext cx="6558608" cy="458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88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Carriera professionale </a:t>
            </a:r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id="{ECE9EEEA-5DB7-4DC7-AF9F-74D1C19B7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2">
            <a:extLst>
              <a:ext uri="{FF2B5EF4-FFF2-40B4-BE49-F238E27FC236}">
                <a16:creationId xmlns:a16="http://schemas.microsoft.com/office/drawing/2014/main" id="{DF199147-B958-49C0-9BE2-65BDD892F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51CD73-C1BB-4F8C-B6E2-13EC3EDCA1B0}"/>
              </a:ext>
            </a:extLst>
          </p:cNvPr>
          <p:cNvSpPr txBox="1"/>
          <p:nvPr/>
        </p:nvSpPr>
        <p:spPr>
          <a:xfrm>
            <a:off x="8091947" y="1678210"/>
            <a:ext cx="2989007" cy="3443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9" name="Rectangle 24">
            <a:extLst>
              <a:ext uri="{FF2B5EF4-FFF2-40B4-BE49-F238E27FC236}">
                <a16:creationId xmlns:a16="http://schemas.microsoft.com/office/drawing/2014/main" id="{EF70505D-EC2C-4D1A-86DE-25837780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F20BDF-18D7-4E94-9BA1-9CEB40470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46920" y="5257800"/>
            <a:chExt cx="1080904" cy="108090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8F42242-4089-4E5D-95C3-C113C73DA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46920" y="5257800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96F87F1-ABB5-42FB-86BD-EED111CD3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55011" y="5365890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A582A31D-FFAD-BA19-A95D-DA1109AFDA25}"/>
              </a:ext>
            </a:extLst>
          </p:cNvPr>
          <p:cNvSpPr txBox="1"/>
          <p:nvPr/>
        </p:nvSpPr>
        <p:spPr>
          <a:xfrm>
            <a:off x="10036704" y="5636240"/>
            <a:ext cx="30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1730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TM03090434[[fn=Legno]]</Template>
  <TotalTime>2</TotalTime>
  <Words>2199</Words>
  <Application>Microsoft Macintosh PowerPoint</Application>
  <PresentationFormat>Widescreen</PresentationFormat>
  <Paragraphs>359</Paragraphs>
  <Slides>27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4" baseType="lpstr">
      <vt:lpstr>Arial</vt:lpstr>
      <vt:lpstr>Calibri</vt:lpstr>
      <vt:lpstr>Rockwell</vt:lpstr>
      <vt:lpstr>Rockwell Condensed</vt:lpstr>
      <vt:lpstr>Rockwell Extra Bold</vt:lpstr>
      <vt:lpstr>Wingdings</vt:lpstr>
      <vt:lpstr>Legno</vt:lpstr>
      <vt:lpstr>Gabriele d’annunzio</vt:lpstr>
      <vt:lpstr>Chi è ? </vt:lpstr>
      <vt:lpstr>Indice </vt:lpstr>
      <vt:lpstr>Nascita </vt:lpstr>
      <vt:lpstr>Famiglia  </vt:lpstr>
      <vt:lpstr>Fratelli e sorelle </vt:lpstr>
      <vt:lpstr>Moglie e figli</vt:lpstr>
      <vt:lpstr>Percorso scolastico  </vt:lpstr>
      <vt:lpstr>Carriera professionale </vt:lpstr>
      <vt:lpstr>Presentazione standard di PowerPoint</vt:lpstr>
      <vt:lpstr>Impresa di fiume </vt:lpstr>
      <vt:lpstr>Poesie </vt:lpstr>
      <vt:lpstr>Opere </vt:lpstr>
      <vt:lpstr>Morte </vt:lpstr>
      <vt:lpstr>Presentazione standard di PowerPoint</vt:lpstr>
      <vt:lpstr> </vt:lpstr>
      <vt:lpstr> </vt:lpstr>
      <vt:lpstr>Analisi metrica </vt:lpstr>
      <vt:lpstr> </vt:lpstr>
      <vt:lpstr>Analisi linguistica </vt:lpstr>
      <vt:lpstr>Analisi  retorica  </vt:lpstr>
      <vt:lpstr> </vt:lpstr>
      <vt:lpstr> </vt:lpstr>
      <vt:lpstr> </vt:lpstr>
      <vt:lpstr> </vt:lpstr>
      <vt:lpstr> </vt:lpstr>
      <vt:lpstr>Fine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Gabriele d’annunzio</dc:title>
  <dc:creator>Ethan Delbiaggio</dc:creator>
  <cp:lastModifiedBy>Pordenone Gian Franco (DOCENTE)</cp:lastModifiedBy>
  <cp:revision>42</cp:revision>
  <dcterms:created xsi:type="dcterms:W3CDTF">2024-12-11T08:58:20Z</dcterms:created>
  <dcterms:modified xsi:type="dcterms:W3CDTF">2025-02-22T18:29:17Z</dcterms:modified>
</cp:coreProperties>
</file>